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0"/>
  </p:notesMasterIdLst>
  <p:sldIdLst>
    <p:sldId id="256" r:id="rId2"/>
    <p:sldId id="317" r:id="rId3"/>
    <p:sldId id="318" r:id="rId4"/>
    <p:sldId id="319" r:id="rId5"/>
    <p:sldId id="320" r:id="rId6"/>
    <p:sldId id="321" r:id="rId7"/>
    <p:sldId id="322" r:id="rId8"/>
    <p:sldId id="323" r:id="rId9"/>
    <p:sldId id="324" r:id="rId10"/>
    <p:sldId id="325" r:id="rId11"/>
    <p:sldId id="257" r:id="rId12"/>
    <p:sldId id="299" r:id="rId13"/>
    <p:sldId id="282" r:id="rId14"/>
    <p:sldId id="280" r:id="rId15"/>
    <p:sldId id="281" r:id="rId16"/>
    <p:sldId id="283" r:id="rId17"/>
    <p:sldId id="284" r:id="rId18"/>
    <p:sldId id="285" r:id="rId19"/>
    <p:sldId id="311" r:id="rId20"/>
    <p:sldId id="312" r:id="rId21"/>
    <p:sldId id="289" r:id="rId22"/>
    <p:sldId id="286" r:id="rId23"/>
    <p:sldId id="290" r:id="rId24"/>
    <p:sldId id="291" r:id="rId25"/>
    <p:sldId id="293" r:id="rId26"/>
    <p:sldId id="292" r:id="rId27"/>
    <p:sldId id="306" r:id="rId28"/>
    <p:sldId id="294" r:id="rId29"/>
    <p:sldId id="295" r:id="rId30"/>
    <p:sldId id="296" r:id="rId31"/>
    <p:sldId id="297" r:id="rId32"/>
    <p:sldId id="298" r:id="rId33"/>
    <p:sldId id="308" r:id="rId34"/>
    <p:sldId id="310" r:id="rId35"/>
    <p:sldId id="309" r:id="rId36"/>
    <p:sldId id="258" r:id="rId37"/>
    <p:sldId id="260" r:id="rId38"/>
    <p:sldId id="261" r:id="rId39"/>
    <p:sldId id="263" r:id="rId40"/>
    <p:sldId id="264" r:id="rId41"/>
    <p:sldId id="265" r:id="rId42"/>
    <p:sldId id="266" r:id="rId43"/>
    <p:sldId id="268" r:id="rId44"/>
    <p:sldId id="313" r:id="rId45"/>
    <p:sldId id="269" r:id="rId46"/>
    <p:sldId id="315" r:id="rId47"/>
    <p:sldId id="316" r:id="rId48"/>
    <p:sldId id="270" r:id="rId49"/>
    <p:sldId id="273" r:id="rId50"/>
    <p:sldId id="274" r:id="rId51"/>
    <p:sldId id="275" r:id="rId52"/>
    <p:sldId id="276" r:id="rId53"/>
    <p:sldId id="300" r:id="rId54"/>
    <p:sldId id="301" r:id="rId55"/>
    <p:sldId id="302" r:id="rId56"/>
    <p:sldId id="303" r:id="rId57"/>
    <p:sldId id="304" r:id="rId58"/>
    <p:sldId id="314" r:id="rId5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8" autoAdjust="0"/>
  </p:normalViewPr>
  <p:slideViewPr>
    <p:cSldViewPr>
      <p:cViewPr varScale="1">
        <p:scale>
          <a:sx n="69" d="100"/>
          <a:sy n="69" d="100"/>
        </p:scale>
        <p:origin x="1416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4C4BEC-E67F-4FB1-ADD0-E335AF2B5981}" type="datetimeFigureOut">
              <a:rPr lang="en-US" smtClean="0"/>
              <a:pPr/>
              <a:t>05-Feb-18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01B0B2-28DE-41EA-9188-F5BE290DDB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413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01B0B2-28DE-41EA-9188-F5BE290DDB93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237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16987-14FB-4073-9BE8-1FF210C2CE0F}" type="datetimeFigureOut">
              <a:rPr lang="en-US" smtClean="0"/>
              <a:pPr/>
              <a:t>05-Feb-18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37001-F482-40B6-822E-B66332A5FDC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82665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16987-14FB-4073-9BE8-1FF210C2CE0F}" type="datetimeFigureOut">
              <a:rPr lang="en-US" smtClean="0"/>
              <a:pPr/>
              <a:t>05-Feb-18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37001-F482-40B6-822E-B66332A5FDC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9619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16987-14FB-4073-9BE8-1FF210C2CE0F}" type="datetimeFigureOut">
              <a:rPr lang="en-US" smtClean="0"/>
              <a:pPr/>
              <a:t>05-Feb-18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37001-F482-40B6-822E-B66332A5FDC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7796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16987-14FB-4073-9BE8-1FF210C2CE0F}" type="datetimeFigureOut">
              <a:rPr lang="en-US" smtClean="0"/>
              <a:pPr/>
              <a:t>05-Feb-18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37001-F482-40B6-822E-B66332A5FDC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95278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16987-14FB-4073-9BE8-1FF210C2CE0F}" type="datetimeFigureOut">
              <a:rPr lang="en-US" smtClean="0"/>
              <a:pPr/>
              <a:t>05-Feb-18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37001-F482-40B6-822E-B66332A5FDC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23662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16987-14FB-4073-9BE8-1FF210C2CE0F}" type="datetimeFigureOut">
              <a:rPr lang="en-US" smtClean="0"/>
              <a:pPr/>
              <a:t>05-Feb-18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37001-F482-40B6-822E-B66332A5FDC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64773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16987-14FB-4073-9BE8-1FF210C2CE0F}" type="datetimeFigureOut">
              <a:rPr lang="en-US" smtClean="0"/>
              <a:pPr/>
              <a:t>05-Feb-18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37001-F482-40B6-822E-B66332A5FDC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98845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16987-14FB-4073-9BE8-1FF210C2CE0F}" type="datetimeFigureOut">
              <a:rPr lang="en-US" smtClean="0"/>
              <a:pPr/>
              <a:t>05-Feb-18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37001-F482-40B6-822E-B66332A5FDC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21092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16987-14FB-4073-9BE8-1FF210C2CE0F}" type="datetimeFigureOut">
              <a:rPr lang="en-US" smtClean="0"/>
              <a:pPr/>
              <a:t>05-Feb-18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37001-F482-40B6-822E-B66332A5FDC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16629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16987-14FB-4073-9BE8-1FF210C2CE0F}" type="datetimeFigureOut">
              <a:rPr lang="en-US" smtClean="0"/>
              <a:pPr/>
              <a:t>05-Feb-18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37001-F482-40B6-822E-B66332A5FDC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99433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16987-14FB-4073-9BE8-1FF210C2CE0F}" type="datetimeFigureOut">
              <a:rPr lang="en-US" smtClean="0"/>
              <a:pPr/>
              <a:t>05-Feb-18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37001-F482-40B6-822E-B66332A5FDC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90296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116987-14FB-4073-9BE8-1FF210C2CE0F}" type="datetimeFigureOut">
              <a:rPr lang="en-US" smtClean="0"/>
              <a:pPr/>
              <a:t>05-Feb-18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837001-F482-40B6-822E-B66332A5FDC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20982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gif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gif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gif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gif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Knee</a:t>
            </a:r>
            <a:r>
              <a:rPr lang="en-US" smtClean="0"/>
              <a:t>, Leg, Ankle </a:t>
            </a:r>
            <a:r>
              <a:rPr lang="en-US" dirty="0" smtClean="0"/>
              <a:t>and Foot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>
                <a:solidFill>
                  <a:schemeClr val="tx1"/>
                </a:solidFill>
              </a:rPr>
              <a:t>Prof. Aranjan Karunanayake</a:t>
            </a:r>
          </a:p>
          <a:p>
            <a:r>
              <a:rPr lang="en-US" sz="2000" dirty="0" smtClean="0">
                <a:solidFill>
                  <a:schemeClr val="tx1"/>
                </a:solidFill>
              </a:rPr>
              <a:t>MBBS, DM, DOH&amp;S, Dip.Tox, Dipin. Coun, D.Sp.Med, FSS, MBASEM (UK), </a:t>
            </a:r>
            <a:r>
              <a:rPr lang="en-US" sz="2000" dirty="0" err="1" smtClean="0">
                <a:solidFill>
                  <a:schemeClr val="tx1"/>
                </a:solidFill>
              </a:rPr>
              <a:t>MSc.SEM</a:t>
            </a:r>
            <a:r>
              <a:rPr lang="en-US" sz="2000" dirty="0" smtClean="0">
                <a:solidFill>
                  <a:schemeClr val="tx1"/>
                </a:solidFill>
              </a:rPr>
              <a:t> (UK)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0057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Arterial and Nerve supply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95400"/>
            <a:ext cx="4038600" cy="483076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There is an anastomosis of branches of femoral, popliteal and </a:t>
            </a:r>
            <a:r>
              <a:rPr lang="en-US" dirty="0" err="1" smtClean="0"/>
              <a:t>tibial</a:t>
            </a:r>
            <a:r>
              <a:rPr lang="en-US" dirty="0" smtClean="0"/>
              <a:t> arteries. </a:t>
            </a:r>
          </a:p>
          <a:p>
            <a:pPr marL="0" indent="0">
              <a:buNone/>
            </a:pPr>
            <a:r>
              <a:rPr lang="en-US" dirty="0" smtClean="0"/>
              <a:t>These arteries gives several </a:t>
            </a:r>
            <a:r>
              <a:rPr lang="en-US" dirty="0" err="1" smtClean="0"/>
              <a:t>genicular</a:t>
            </a:r>
            <a:r>
              <a:rPr lang="en-US" dirty="0" smtClean="0"/>
              <a:t> arteries.</a:t>
            </a:r>
          </a:p>
          <a:p>
            <a:pPr marL="0" indent="0">
              <a:buNone/>
            </a:pPr>
            <a:r>
              <a:rPr lang="en-US" u="sng" dirty="0" smtClean="0"/>
              <a:t>Nerve supply –</a:t>
            </a:r>
          </a:p>
          <a:p>
            <a:pPr marL="0" indent="0">
              <a:buNone/>
            </a:pPr>
            <a:r>
              <a:rPr lang="en-US" dirty="0" smtClean="0"/>
              <a:t>Femoral,</a:t>
            </a:r>
          </a:p>
          <a:p>
            <a:pPr marL="0" indent="0">
              <a:buNone/>
            </a:pPr>
            <a:r>
              <a:rPr lang="en-US" dirty="0" err="1" smtClean="0"/>
              <a:t>Obturator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Sciatic nerve branches</a:t>
            </a:r>
            <a:endParaRPr lang="en-US" dirty="0"/>
          </a:p>
        </p:txBody>
      </p:sp>
      <p:pic>
        <p:nvPicPr>
          <p:cNvPr id="5" name="Content Placeholder 4" descr="http://o.quizlet.com/i/A08ik_7ACzIEN21bbu0jcw_m.jpg"/>
          <p:cNvPicPr>
            <a:picLocks noGrp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1295400"/>
            <a:ext cx="4191000" cy="4572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02385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04800"/>
            <a:ext cx="8229600" cy="58213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u="sng" dirty="0" smtClean="0"/>
              <a:t>Objectives-</a:t>
            </a:r>
          </a:p>
          <a:p>
            <a:pPr marL="0" indent="0">
              <a:buNone/>
            </a:pPr>
            <a:r>
              <a:rPr lang="en-US" sz="2800" dirty="0" smtClean="0"/>
              <a:t>Describe the bones of the leg and foot</a:t>
            </a:r>
          </a:p>
          <a:p>
            <a:pPr marL="0" indent="0">
              <a:buNone/>
            </a:pPr>
            <a:r>
              <a:rPr lang="en-US" sz="2800" dirty="0" smtClean="0"/>
              <a:t>Describe the muscles of the leg and foot</a:t>
            </a:r>
          </a:p>
          <a:p>
            <a:pPr marL="0" indent="0">
              <a:buNone/>
            </a:pPr>
            <a:r>
              <a:rPr lang="en-US" sz="2800" dirty="0" smtClean="0"/>
              <a:t>Describe the compartments of the leg</a:t>
            </a:r>
          </a:p>
          <a:p>
            <a:pPr marL="0" indent="0">
              <a:buNone/>
            </a:pPr>
            <a:r>
              <a:rPr lang="en-US" sz="2800" dirty="0" smtClean="0"/>
              <a:t>Describe the ankle joint</a:t>
            </a:r>
          </a:p>
          <a:p>
            <a:pPr marL="0" indent="0">
              <a:buNone/>
            </a:pPr>
            <a:r>
              <a:rPr lang="en-US" sz="2800" dirty="0" smtClean="0"/>
              <a:t>Describe the compartments of the foot </a:t>
            </a:r>
            <a:r>
              <a:rPr lang="en-US" sz="2800" smtClean="0"/>
              <a:t>with arches.</a:t>
            </a:r>
            <a:endParaRPr lang="en-US" sz="2800" dirty="0" smtClean="0"/>
          </a:p>
          <a:p>
            <a:pPr marL="0" indent="0">
              <a:buNone/>
            </a:pPr>
            <a:r>
              <a:rPr lang="en-US" sz="2800" dirty="0" smtClean="0"/>
              <a:t>Describe the muscles acting on the ankle and foot</a:t>
            </a:r>
          </a:p>
          <a:p>
            <a:pPr marL="0" indent="0">
              <a:buNone/>
            </a:pPr>
            <a:r>
              <a:rPr lang="en-US" sz="2800" dirty="0" smtClean="0"/>
              <a:t>Describe the vascular and nerve supply to the lower limb.</a:t>
            </a:r>
          </a:p>
          <a:p>
            <a:pPr marL="0" indent="0">
              <a:buNone/>
            </a:pPr>
            <a:r>
              <a:rPr lang="en-US" sz="2800" dirty="0" smtClean="0"/>
              <a:t>Describe the arches of the foot</a:t>
            </a:r>
          </a:p>
          <a:p>
            <a:pPr marL="0" indent="0">
              <a:buNone/>
            </a:pPr>
            <a:r>
              <a:rPr lang="en-US" sz="2800" dirty="0" smtClean="0"/>
              <a:t>Applied and clinical anatomy of lower limb.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055765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11162"/>
          </a:xfrm>
        </p:spPr>
        <p:txBody>
          <a:bodyPr>
            <a:noAutofit/>
          </a:bodyPr>
          <a:lstStyle/>
          <a:p>
            <a:r>
              <a:rPr lang="en-US" sz="2800" dirty="0" smtClean="0"/>
              <a:t>Bones of the leg</a:t>
            </a:r>
            <a:endParaRPr lang="en-US" sz="2800" dirty="0"/>
          </a:p>
        </p:txBody>
      </p:sp>
      <p:pic>
        <p:nvPicPr>
          <p:cNvPr id="4" name="Content Placeholder 3" descr="http://3.bp.blogspot.com/-RMIAR4DqTF0/Up4izyL91CI/AAAAAAAAAc8/ck1DNaK21AQ/s1600/titibiofibula.jpg"/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2864" y="685800"/>
            <a:ext cx="5080936" cy="5867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54783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35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Compartments of the leg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95400"/>
            <a:ext cx="3733800" cy="483076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 smtClean="0"/>
              <a:t>Anterior, lateral, posterior. Medial compartment is subcutaneous</a:t>
            </a:r>
          </a:p>
          <a:p>
            <a:pPr marL="0" indent="0">
              <a:buNone/>
            </a:pPr>
            <a:r>
              <a:rPr lang="en-US" dirty="0" smtClean="0"/>
              <a:t>If there is bleeding pressure can rise and cause necrosis in these compartments.</a:t>
            </a:r>
          </a:p>
          <a:p>
            <a:pPr marL="0" indent="0">
              <a:buNone/>
            </a:pPr>
            <a:r>
              <a:rPr lang="en-US" dirty="0" smtClean="0"/>
              <a:t>4 compartments are present in posterior leg.</a:t>
            </a:r>
          </a:p>
          <a:p>
            <a:pPr marL="0" indent="0">
              <a:buNone/>
            </a:pPr>
            <a:r>
              <a:rPr lang="en-US" dirty="0" err="1" smtClean="0"/>
              <a:t>Tibialis</a:t>
            </a:r>
            <a:r>
              <a:rPr lang="en-US" dirty="0" smtClean="0"/>
              <a:t> posterior lies in deepest and gastrocnemius lies in the most superficial compartment </a:t>
            </a:r>
            <a:endParaRPr lang="en-US" dirty="0"/>
          </a:p>
        </p:txBody>
      </p:sp>
      <p:pic>
        <p:nvPicPr>
          <p:cNvPr id="5" name="Content Placeholder 4" descr="http://www.microsurgeon.org/images/crosssectionmuscles.jpg"/>
          <p:cNvPicPr>
            <a:picLocks noGrp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1371600"/>
            <a:ext cx="4572000" cy="3886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64917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97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Superficial muscles of back of leg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43000"/>
            <a:ext cx="3581400" cy="49831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u="sng" dirty="0" smtClean="0"/>
              <a:t>Muscles-</a:t>
            </a:r>
          </a:p>
          <a:p>
            <a:pPr marL="0" indent="0">
              <a:buNone/>
            </a:pPr>
            <a:r>
              <a:rPr lang="en-US" dirty="0" smtClean="0"/>
              <a:t>Medial and lateral head of gastrocnemius.</a:t>
            </a:r>
          </a:p>
          <a:p>
            <a:pPr marL="0" indent="0">
              <a:buNone/>
            </a:pPr>
            <a:r>
              <a:rPr lang="en-US" dirty="0" smtClean="0"/>
              <a:t>Supplied by </a:t>
            </a:r>
            <a:r>
              <a:rPr lang="en-US" dirty="0" err="1" smtClean="0"/>
              <a:t>Tibial</a:t>
            </a:r>
            <a:r>
              <a:rPr lang="en-US" dirty="0" smtClean="0"/>
              <a:t> nerve.</a:t>
            </a:r>
          </a:p>
          <a:p>
            <a:pPr marL="0" indent="0">
              <a:buNone/>
            </a:pPr>
            <a:r>
              <a:rPr lang="en-US" dirty="0" smtClean="0"/>
              <a:t>Causes plantar flexion at ankle joint with soleus </a:t>
            </a:r>
          </a:p>
        </p:txBody>
      </p:sp>
      <p:pic>
        <p:nvPicPr>
          <p:cNvPr id="5" name="Content Placeholder 4" descr="https://jonbarron.org/sites/default/files/hamstrings-calf.jpg"/>
          <p:cNvPicPr>
            <a:picLocks noGrp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1295400"/>
            <a:ext cx="4648200" cy="4114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42870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Deep muscles of the back of leg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19200"/>
            <a:ext cx="4038600" cy="490696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 smtClean="0"/>
              <a:t>Soleus</a:t>
            </a:r>
          </a:p>
          <a:p>
            <a:pPr marL="0" indent="0">
              <a:buNone/>
            </a:pPr>
            <a:r>
              <a:rPr lang="en-US" dirty="0" smtClean="0"/>
              <a:t>Flexor </a:t>
            </a:r>
            <a:r>
              <a:rPr lang="en-US" dirty="0" err="1" smtClean="0"/>
              <a:t>digitorum</a:t>
            </a:r>
            <a:r>
              <a:rPr lang="en-US" dirty="0" smtClean="0"/>
              <a:t> </a:t>
            </a:r>
            <a:r>
              <a:rPr lang="en-US" dirty="0" err="1" smtClean="0"/>
              <a:t>longus</a:t>
            </a:r>
            <a:r>
              <a:rPr lang="en-US" dirty="0" smtClean="0"/>
              <a:t> (FDL)</a:t>
            </a:r>
          </a:p>
          <a:p>
            <a:pPr marL="0" indent="0">
              <a:buNone/>
            </a:pPr>
            <a:r>
              <a:rPr lang="en-US" dirty="0" smtClean="0"/>
              <a:t>Flexor </a:t>
            </a:r>
            <a:r>
              <a:rPr lang="en-US" dirty="0" err="1" smtClean="0"/>
              <a:t>hallucis</a:t>
            </a:r>
            <a:r>
              <a:rPr lang="en-US" dirty="0" smtClean="0"/>
              <a:t> </a:t>
            </a:r>
            <a:r>
              <a:rPr lang="en-US" dirty="0" err="1" smtClean="0"/>
              <a:t>longus</a:t>
            </a:r>
            <a:r>
              <a:rPr lang="en-US" dirty="0" smtClean="0"/>
              <a:t> (FHL)</a:t>
            </a:r>
          </a:p>
          <a:p>
            <a:pPr marL="0" indent="0">
              <a:buNone/>
            </a:pPr>
            <a:r>
              <a:rPr lang="en-US" dirty="0" err="1" smtClean="0"/>
              <a:t>Popliteus</a:t>
            </a:r>
            <a:r>
              <a:rPr lang="en-US" dirty="0" smtClean="0"/>
              <a:t> – helps to unlock the knee joint</a:t>
            </a:r>
          </a:p>
          <a:p>
            <a:pPr marL="0" indent="0">
              <a:buNone/>
            </a:pPr>
            <a:r>
              <a:rPr lang="en-US" dirty="0" err="1" smtClean="0"/>
              <a:t>Tibialis</a:t>
            </a:r>
            <a:r>
              <a:rPr lang="en-US" dirty="0" smtClean="0"/>
              <a:t> posterior</a:t>
            </a:r>
          </a:p>
          <a:p>
            <a:pPr marL="0" indent="0">
              <a:buNone/>
            </a:pPr>
            <a:r>
              <a:rPr lang="en-US" dirty="0" smtClean="0"/>
              <a:t>Help in flexion of the ankle joint. FDL and FHL flexes the toes and hallux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Supplied by </a:t>
            </a:r>
            <a:r>
              <a:rPr lang="en-US" dirty="0" err="1" smtClean="0"/>
              <a:t>tibial</a:t>
            </a:r>
            <a:r>
              <a:rPr lang="en-US" dirty="0" smtClean="0"/>
              <a:t> nerve</a:t>
            </a:r>
            <a:endParaRPr lang="en-US" dirty="0"/>
          </a:p>
        </p:txBody>
      </p:sp>
      <p:pic>
        <p:nvPicPr>
          <p:cNvPr id="5" name="Content Placeholder 4" descr="http://healingartsce.com/images/mm_deep-front-line-posterior-lower-leg.jpg"/>
          <p:cNvPicPr>
            <a:picLocks noGrp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1705249"/>
            <a:ext cx="4038600" cy="401106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48759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3562"/>
          </a:xfrm>
        </p:spPr>
        <p:txBody>
          <a:bodyPr>
            <a:noAutofit/>
          </a:bodyPr>
          <a:lstStyle/>
          <a:p>
            <a:r>
              <a:rPr lang="en-US" sz="3200" dirty="0" smtClean="0"/>
              <a:t>Muscles of anterior and lateral compartments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19200"/>
            <a:ext cx="4038600" cy="49069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u="sng" dirty="0" smtClean="0"/>
              <a:t>Anterior –</a:t>
            </a:r>
          </a:p>
          <a:p>
            <a:pPr marL="0" indent="0">
              <a:buNone/>
            </a:pPr>
            <a:r>
              <a:rPr lang="en-US" sz="2000" dirty="0" err="1" smtClean="0"/>
              <a:t>Tibialis</a:t>
            </a:r>
            <a:r>
              <a:rPr lang="en-US" sz="2000" dirty="0" smtClean="0"/>
              <a:t> anterior, extensor </a:t>
            </a:r>
            <a:r>
              <a:rPr lang="en-US" sz="2000" dirty="0" err="1" smtClean="0"/>
              <a:t>hallucis</a:t>
            </a:r>
            <a:r>
              <a:rPr lang="en-US" sz="2000" dirty="0"/>
              <a:t> </a:t>
            </a:r>
            <a:r>
              <a:rPr lang="en-US" sz="2000" dirty="0" err="1" smtClean="0"/>
              <a:t>longus</a:t>
            </a:r>
            <a:r>
              <a:rPr lang="en-US" sz="2000" dirty="0" smtClean="0"/>
              <a:t>, extensor </a:t>
            </a:r>
            <a:r>
              <a:rPr lang="en-US" sz="2000" dirty="0" err="1" smtClean="0"/>
              <a:t>digitorum</a:t>
            </a:r>
            <a:r>
              <a:rPr lang="en-US" sz="2000" dirty="0" smtClean="0"/>
              <a:t> </a:t>
            </a:r>
            <a:r>
              <a:rPr lang="en-US" sz="2000" dirty="0" err="1" smtClean="0"/>
              <a:t>longus</a:t>
            </a:r>
            <a:r>
              <a:rPr lang="en-US" sz="2000" dirty="0" smtClean="0"/>
              <a:t>, peroneus </a:t>
            </a:r>
            <a:r>
              <a:rPr lang="en-US" sz="2000" dirty="0" err="1" smtClean="0"/>
              <a:t>tertius</a:t>
            </a:r>
            <a:r>
              <a:rPr lang="en-US" sz="2000" dirty="0" smtClean="0"/>
              <a:t>.</a:t>
            </a:r>
          </a:p>
          <a:p>
            <a:pPr marL="0" indent="0">
              <a:buNone/>
            </a:pPr>
            <a:r>
              <a:rPr lang="en-US" sz="2000" dirty="0" smtClean="0"/>
              <a:t>They are </a:t>
            </a:r>
            <a:r>
              <a:rPr lang="en-US" sz="2000" dirty="0" err="1" smtClean="0"/>
              <a:t>dorsiflexors</a:t>
            </a:r>
            <a:r>
              <a:rPr lang="en-US" sz="2000" dirty="0" smtClean="0"/>
              <a:t> of ankle joint. Supplied by deep </a:t>
            </a:r>
            <a:r>
              <a:rPr lang="en-US" sz="2000" dirty="0" err="1" smtClean="0"/>
              <a:t>peroneal</a:t>
            </a:r>
            <a:r>
              <a:rPr lang="en-US" sz="2000" dirty="0" smtClean="0"/>
              <a:t> nerve</a:t>
            </a:r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r>
              <a:rPr lang="en-US" sz="2000" u="sng" dirty="0" smtClean="0"/>
              <a:t>Lateral –</a:t>
            </a:r>
          </a:p>
          <a:p>
            <a:pPr marL="0" indent="0">
              <a:buNone/>
            </a:pPr>
            <a:r>
              <a:rPr lang="en-US" sz="2000" dirty="0" smtClean="0"/>
              <a:t>Peroneus </a:t>
            </a:r>
            <a:r>
              <a:rPr lang="en-US" sz="2000" dirty="0" err="1" smtClean="0"/>
              <a:t>longus</a:t>
            </a:r>
            <a:r>
              <a:rPr lang="en-US" sz="2000" dirty="0" smtClean="0"/>
              <a:t> and Peroneus </a:t>
            </a:r>
            <a:r>
              <a:rPr lang="en-US" sz="2000" dirty="0" err="1" smtClean="0"/>
              <a:t>brevis</a:t>
            </a:r>
            <a:endParaRPr lang="en-US" sz="2000" dirty="0" smtClean="0"/>
          </a:p>
          <a:p>
            <a:pPr marL="0" indent="0">
              <a:buNone/>
            </a:pPr>
            <a:r>
              <a:rPr lang="en-US" sz="2000" dirty="0" smtClean="0"/>
              <a:t>They are </a:t>
            </a:r>
            <a:r>
              <a:rPr lang="en-US" sz="2000" dirty="0" err="1" smtClean="0"/>
              <a:t>everters</a:t>
            </a:r>
            <a:r>
              <a:rPr lang="en-US" sz="2000" dirty="0" smtClean="0"/>
              <a:t> of ankle joint and supplied by superficial </a:t>
            </a:r>
            <a:r>
              <a:rPr lang="en-US" sz="2400" dirty="0" err="1" smtClean="0"/>
              <a:t>peroneal</a:t>
            </a:r>
            <a:r>
              <a:rPr lang="en-US" sz="2400" dirty="0" smtClean="0"/>
              <a:t> nerve</a:t>
            </a:r>
            <a:endParaRPr lang="en-US" sz="2400" dirty="0"/>
          </a:p>
        </p:txBody>
      </p:sp>
      <p:pic>
        <p:nvPicPr>
          <p:cNvPr id="5" name="Content Placeholder 4" descr="http://unanipathy.com/videos/wp-content/uploads/ModelAnteriorPosteriorLeg2.jpg"/>
          <p:cNvPicPr>
            <a:picLocks noGrp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2715" y="1219200"/>
            <a:ext cx="3709570" cy="49069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20550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97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Ankle Joint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43000"/>
            <a:ext cx="3657600" cy="498316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smtClean="0"/>
              <a:t>Joint between tibia, fibula and talus. </a:t>
            </a:r>
          </a:p>
          <a:p>
            <a:pPr marL="0" indent="0">
              <a:buNone/>
            </a:pPr>
            <a:r>
              <a:rPr lang="en-US" dirty="0" smtClean="0"/>
              <a:t>Joint between talus and </a:t>
            </a:r>
            <a:r>
              <a:rPr lang="en-US" dirty="0" err="1" smtClean="0"/>
              <a:t>calcaneous</a:t>
            </a:r>
            <a:r>
              <a:rPr lang="en-US" dirty="0" smtClean="0"/>
              <a:t> is called </a:t>
            </a:r>
            <a:r>
              <a:rPr lang="en-US" dirty="0" err="1" smtClean="0"/>
              <a:t>subtalar</a:t>
            </a:r>
            <a:r>
              <a:rPr lang="en-US" dirty="0" smtClean="0"/>
              <a:t> joint.</a:t>
            </a:r>
          </a:p>
          <a:p>
            <a:pPr marL="0" indent="0">
              <a:buNone/>
            </a:pPr>
            <a:r>
              <a:rPr lang="en-US" dirty="0" smtClean="0"/>
              <a:t>It is a synovial joint of hinge variety. </a:t>
            </a:r>
          </a:p>
          <a:p>
            <a:pPr marL="0" indent="0">
              <a:buNone/>
            </a:pPr>
            <a:r>
              <a:rPr lang="en-US" dirty="0" smtClean="0"/>
              <a:t>Bony socket, capsule, ligaments and muscles surrounding the joint provides stability.</a:t>
            </a:r>
            <a:endParaRPr lang="en-US" dirty="0"/>
          </a:p>
        </p:txBody>
      </p:sp>
      <p:pic>
        <p:nvPicPr>
          <p:cNvPr id="5" name="Content Placeholder 4" descr="Ankle Bones - Lateral or Side View"/>
          <p:cNvPicPr>
            <a:picLocks noGrp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1143000"/>
            <a:ext cx="4648201" cy="4495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49684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35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Movements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066800"/>
            <a:ext cx="3733800" cy="505936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Plantar flexion </a:t>
            </a:r>
          </a:p>
          <a:p>
            <a:pPr marL="0" indent="0">
              <a:buNone/>
            </a:pPr>
            <a:r>
              <a:rPr lang="en-US" dirty="0" smtClean="0"/>
              <a:t>and</a:t>
            </a:r>
          </a:p>
          <a:p>
            <a:pPr marL="0" indent="0">
              <a:buNone/>
            </a:pPr>
            <a:r>
              <a:rPr lang="en-US" dirty="0" err="1" smtClean="0"/>
              <a:t>Dorsi</a:t>
            </a:r>
            <a:r>
              <a:rPr lang="en-US" dirty="0" smtClean="0"/>
              <a:t> flexion occurs in the </a:t>
            </a:r>
            <a:r>
              <a:rPr lang="en-US" dirty="0" err="1" smtClean="0"/>
              <a:t>tibio</a:t>
            </a:r>
            <a:r>
              <a:rPr lang="en-US" dirty="0" smtClean="0"/>
              <a:t> </a:t>
            </a:r>
            <a:r>
              <a:rPr lang="en-US" dirty="0" err="1" smtClean="0"/>
              <a:t>talo</a:t>
            </a:r>
            <a:r>
              <a:rPr lang="en-US" dirty="0" smtClean="0"/>
              <a:t> joints.</a:t>
            </a:r>
          </a:p>
          <a:p>
            <a:pPr marL="0" indent="0">
              <a:buNone/>
            </a:pPr>
            <a:r>
              <a:rPr lang="en-US" dirty="0" smtClean="0"/>
              <a:t>Inversion </a:t>
            </a:r>
          </a:p>
          <a:p>
            <a:pPr marL="0" indent="0">
              <a:buNone/>
            </a:pPr>
            <a:r>
              <a:rPr lang="en-US" dirty="0" smtClean="0"/>
              <a:t>and</a:t>
            </a:r>
          </a:p>
          <a:p>
            <a:pPr marL="0" indent="0">
              <a:buNone/>
            </a:pPr>
            <a:r>
              <a:rPr lang="en-US" dirty="0" smtClean="0"/>
              <a:t>Eversion occurs in the </a:t>
            </a:r>
            <a:r>
              <a:rPr lang="en-US" dirty="0" err="1" smtClean="0"/>
              <a:t>subtalar</a:t>
            </a:r>
            <a:r>
              <a:rPr lang="en-US" dirty="0" smtClean="0"/>
              <a:t> joints.</a:t>
            </a:r>
            <a:endParaRPr lang="en-US" dirty="0"/>
          </a:p>
        </p:txBody>
      </p:sp>
      <p:pic>
        <p:nvPicPr>
          <p:cNvPr id="5" name="Content Placeholder 4" descr="http://stephensmith.ie/wp-content/uploads/2013/01/Ankle-Movement.jpg"/>
          <p:cNvPicPr>
            <a:picLocks noGrp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1600200"/>
            <a:ext cx="4495800" cy="40385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83026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35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Muscles acting on the ankle joint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43000"/>
            <a:ext cx="4038600" cy="498316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Posterior leg muscles causes plantar flexion. Especially by </a:t>
            </a:r>
            <a:r>
              <a:rPr lang="en-US" dirty="0" err="1" smtClean="0"/>
              <a:t>tendo</a:t>
            </a:r>
            <a:r>
              <a:rPr lang="en-US" dirty="0" smtClean="0"/>
              <a:t> Achilles. Plantar flexion is more than </a:t>
            </a:r>
            <a:r>
              <a:rPr lang="en-US" dirty="0" err="1" smtClean="0"/>
              <a:t>dorsi</a:t>
            </a:r>
            <a:r>
              <a:rPr lang="en-US" dirty="0" smtClean="0"/>
              <a:t> flexion because the talus is broader anteriorly. </a:t>
            </a:r>
            <a:endParaRPr lang="en-US" dirty="0"/>
          </a:p>
        </p:txBody>
      </p:sp>
      <p:pic>
        <p:nvPicPr>
          <p:cNvPr id="5" name="Content Placeholder 4" descr="https://encrypted-tbn2.gstatic.com/images?q=tbn:ANd9GcSpXds2bhCZrUz_YB9n6fzdUc8d1Iny8SIKRDSDnmqIPgwlsMQb2A"/>
          <p:cNvPicPr>
            <a:picLocks noGrp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1371600"/>
            <a:ext cx="4114800" cy="4724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38858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Knee joint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19200"/>
            <a:ext cx="4038600" cy="4906963"/>
          </a:xfrm>
        </p:spPr>
        <p:txBody>
          <a:bodyPr>
            <a:normAutofit/>
          </a:bodyPr>
          <a:lstStyle/>
          <a:p>
            <a:r>
              <a:rPr lang="en-US" sz="2000" dirty="0" smtClean="0"/>
              <a:t>Synovial modified hinge joint.</a:t>
            </a:r>
          </a:p>
          <a:p>
            <a:r>
              <a:rPr lang="en-US" sz="2000" dirty="0" smtClean="0"/>
              <a:t>Joint between femur, tibia and patella.</a:t>
            </a:r>
          </a:p>
          <a:p>
            <a:r>
              <a:rPr lang="en-US" sz="2000" dirty="0" smtClean="0"/>
              <a:t>Muscles, ligaments, menisci and capsule support it. </a:t>
            </a:r>
          </a:p>
          <a:p>
            <a:r>
              <a:rPr lang="en-US" sz="2000" u="sng" dirty="0" smtClean="0"/>
              <a:t>Anterior cruciate -  </a:t>
            </a:r>
            <a:r>
              <a:rPr lang="en-US" sz="2000" dirty="0" smtClean="0"/>
              <a:t>hyperextension injuries.</a:t>
            </a:r>
          </a:p>
          <a:p>
            <a:r>
              <a:rPr lang="en-US" sz="2000" u="sng" dirty="0" smtClean="0"/>
              <a:t>Menisci</a:t>
            </a:r>
            <a:r>
              <a:rPr lang="en-US" sz="2000" dirty="0" smtClean="0"/>
              <a:t>  - twisting injuries while knee is flexed.</a:t>
            </a:r>
          </a:p>
          <a:p>
            <a:pPr marL="0" indent="0">
              <a:buNone/>
            </a:pPr>
            <a:r>
              <a:rPr lang="en-US" sz="2000" dirty="0" smtClean="0"/>
              <a:t>Medial meniscus gets injured more than lateral meniscus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7" name="Content Placeholder 6" descr="Knee joint anatomy diagram (Image credit: Seif Medical Graphics)"/>
          <p:cNvPicPr>
            <a:picLocks noGrp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0450" y="1831181"/>
            <a:ext cx="3594100" cy="3683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43217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35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Muscles acting on the ankle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43000"/>
            <a:ext cx="4038600" cy="498316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err="1" smtClean="0"/>
              <a:t>Dorsi</a:t>
            </a:r>
            <a:r>
              <a:rPr lang="en-US" dirty="0" smtClean="0"/>
              <a:t> flexion is caused by </a:t>
            </a:r>
            <a:r>
              <a:rPr lang="en-US" dirty="0" err="1" smtClean="0"/>
              <a:t>Tibialis</a:t>
            </a:r>
            <a:r>
              <a:rPr lang="en-US" dirty="0" smtClean="0"/>
              <a:t> anterior, </a:t>
            </a:r>
            <a:r>
              <a:rPr lang="en-US" dirty="0"/>
              <a:t>extensor </a:t>
            </a:r>
            <a:r>
              <a:rPr lang="en-US" dirty="0" err="1"/>
              <a:t>hallucis</a:t>
            </a:r>
            <a:r>
              <a:rPr lang="en-US" dirty="0"/>
              <a:t> </a:t>
            </a:r>
            <a:r>
              <a:rPr lang="en-US" dirty="0" err="1" smtClean="0"/>
              <a:t>longus</a:t>
            </a:r>
            <a:r>
              <a:rPr lang="en-US" dirty="0" smtClean="0"/>
              <a:t>, extensor </a:t>
            </a:r>
            <a:r>
              <a:rPr lang="en-US" dirty="0" err="1" smtClean="0"/>
              <a:t>digitorum</a:t>
            </a:r>
            <a:r>
              <a:rPr lang="en-US" dirty="0" smtClean="0"/>
              <a:t> </a:t>
            </a:r>
            <a:r>
              <a:rPr lang="en-US" dirty="0" err="1" smtClean="0"/>
              <a:t>longus</a:t>
            </a:r>
            <a:r>
              <a:rPr lang="en-US" dirty="0"/>
              <a:t> </a:t>
            </a:r>
            <a:r>
              <a:rPr lang="en-US" dirty="0" smtClean="0"/>
              <a:t>and peroneus </a:t>
            </a:r>
            <a:r>
              <a:rPr lang="en-US" dirty="0" err="1" smtClean="0"/>
              <a:t>tertius</a:t>
            </a:r>
            <a:r>
              <a:rPr lang="en-US" dirty="0" smtClean="0"/>
              <a:t>. 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These are supplied by deep </a:t>
            </a:r>
            <a:r>
              <a:rPr lang="en-US" dirty="0" err="1" smtClean="0"/>
              <a:t>peroneal</a:t>
            </a:r>
            <a:r>
              <a:rPr lang="en-US" dirty="0" smtClean="0"/>
              <a:t> nerve. If </a:t>
            </a:r>
            <a:r>
              <a:rPr lang="en-US" dirty="0" err="1" smtClean="0"/>
              <a:t>paralysed</a:t>
            </a:r>
            <a:r>
              <a:rPr lang="en-US" dirty="0" smtClean="0"/>
              <a:t> causes a foot drop. </a:t>
            </a:r>
          </a:p>
          <a:p>
            <a:pPr marL="0" indent="0">
              <a:buNone/>
            </a:pPr>
            <a:r>
              <a:rPr lang="en-US" dirty="0" smtClean="0"/>
              <a:t>Peroneus </a:t>
            </a:r>
            <a:r>
              <a:rPr lang="en-US" dirty="0" err="1" smtClean="0"/>
              <a:t>longus</a:t>
            </a:r>
            <a:r>
              <a:rPr lang="en-US" dirty="0" smtClean="0"/>
              <a:t> and </a:t>
            </a:r>
            <a:r>
              <a:rPr lang="en-US" dirty="0" err="1" smtClean="0"/>
              <a:t>brevis</a:t>
            </a:r>
            <a:r>
              <a:rPr lang="en-US" dirty="0" smtClean="0"/>
              <a:t> causes eversion of the foot. </a:t>
            </a:r>
          </a:p>
          <a:p>
            <a:pPr marL="0" indent="0">
              <a:buNone/>
            </a:pPr>
            <a:r>
              <a:rPr lang="en-US" dirty="0" smtClean="0"/>
              <a:t>Supplied by superficial </a:t>
            </a:r>
            <a:r>
              <a:rPr lang="en-US" dirty="0" err="1" smtClean="0"/>
              <a:t>peroneal</a:t>
            </a:r>
            <a:r>
              <a:rPr lang="en-US" dirty="0" smtClean="0"/>
              <a:t> nerve </a:t>
            </a:r>
            <a:endParaRPr lang="en-US" dirty="0"/>
          </a:p>
        </p:txBody>
      </p:sp>
      <p:pic>
        <p:nvPicPr>
          <p:cNvPr id="5" name="Content Placeholder 4" descr="http://unanipathy.com/videos/wp-content/uploads/ModelAnteriorPosteriorLeg2.jpg"/>
          <p:cNvPicPr>
            <a:picLocks noGrp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3912" y="1143000"/>
            <a:ext cx="3767175" cy="49831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06169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97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Ligaments of the ankle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066800"/>
            <a:ext cx="4038600" cy="5059363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u="sng" dirty="0" smtClean="0"/>
              <a:t>Deltoid ligament-</a:t>
            </a:r>
          </a:p>
          <a:p>
            <a:pPr marL="0" indent="0">
              <a:buNone/>
            </a:pPr>
            <a:r>
              <a:rPr lang="en-US" dirty="0" smtClean="0"/>
              <a:t>Strong ligament on medial side of ankle. Slips extend from tibia to talus and calcaneal and </a:t>
            </a:r>
            <a:r>
              <a:rPr lang="en-US" dirty="0" err="1" smtClean="0"/>
              <a:t>navicular</a:t>
            </a:r>
            <a:r>
              <a:rPr lang="en-US" dirty="0" smtClean="0"/>
              <a:t> bones.</a:t>
            </a:r>
          </a:p>
          <a:p>
            <a:pPr marL="0" indent="0">
              <a:buNone/>
            </a:pPr>
            <a:r>
              <a:rPr lang="en-US" u="sng" dirty="0" err="1" smtClean="0"/>
              <a:t>Talo</a:t>
            </a:r>
            <a:r>
              <a:rPr lang="en-US" u="sng" dirty="0" smtClean="0"/>
              <a:t> fibular ligaments-</a:t>
            </a:r>
          </a:p>
          <a:p>
            <a:pPr marL="0" indent="0">
              <a:buNone/>
            </a:pPr>
            <a:r>
              <a:rPr lang="en-US" dirty="0" smtClean="0"/>
              <a:t>Anterior </a:t>
            </a:r>
            <a:r>
              <a:rPr lang="en-US" dirty="0" err="1" smtClean="0"/>
              <a:t>talo</a:t>
            </a:r>
            <a:r>
              <a:rPr lang="en-US" dirty="0" smtClean="0"/>
              <a:t> fibular, posterior </a:t>
            </a:r>
            <a:r>
              <a:rPr lang="en-US" dirty="0" err="1" smtClean="0"/>
              <a:t>talo</a:t>
            </a:r>
            <a:r>
              <a:rPr lang="en-US" dirty="0" smtClean="0"/>
              <a:t> fibular and </a:t>
            </a:r>
            <a:r>
              <a:rPr lang="en-US" dirty="0" err="1" smtClean="0"/>
              <a:t>calcaneo</a:t>
            </a:r>
            <a:r>
              <a:rPr lang="en-US" dirty="0" smtClean="0"/>
              <a:t> fibular ligaments are the parts. Anterior </a:t>
            </a:r>
            <a:r>
              <a:rPr lang="en-US" dirty="0" err="1" smtClean="0"/>
              <a:t>talo</a:t>
            </a:r>
            <a:r>
              <a:rPr lang="en-US" dirty="0" smtClean="0"/>
              <a:t> fibular is the commonly injured ligament and injuries occur usually during inversion type of injury.</a:t>
            </a:r>
            <a:endParaRPr lang="en-US" dirty="0"/>
          </a:p>
        </p:txBody>
      </p:sp>
      <p:pic>
        <p:nvPicPr>
          <p:cNvPr id="5" name="Content Placeholder 4" descr="http://education.synergyphysioregina.com/media/img/21/ankle_anatomy_ligaments01.jpg"/>
          <p:cNvPicPr>
            <a:picLocks noGrp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1371600"/>
            <a:ext cx="4267200" cy="3886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97982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87362"/>
          </a:xfrm>
        </p:spPr>
        <p:txBody>
          <a:bodyPr>
            <a:normAutofit fontScale="90000"/>
          </a:bodyPr>
          <a:lstStyle/>
          <a:p>
            <a:r>
              <a:rPr lang="en-US" sz="2800" b="1" dirty="0" smtClean="0"/>
              <a:t>Movements and injuries</a:t>
            </a:r>
            <a:endParaRPr lang="en-US" sz="2800" b="1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95400"/>
            <a:ext cx="3886200" cy="4830763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dirty="0" smtClean="0"/>
              <a:t>Eversion can cause medial ligament injuries.</a:t>
            </a:r>
          </a:p>
          <a:p>
            <a:pPr marL="0" indent="0">
              <a:lnSpc>
                <a:spcPct val="110000"/>
              </a:lnSpc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Inversion can cause lateral ligament injuries.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Rotatory movements can cause high ankle injury.</a:t>
            </a:r>
            <a:endParaRPr lang="en-US" dirty="0"/>
          </a:p>
        </p:txBody>
      </p:sp>
      <p:pic>
        <p:nvPicPr>
          <p:cNvPr id="5" name="Content Placeholder 4" descr="http://www.docpods.com/images/ankle_sprains1.jpg"/>
          <p:cNvPicPr>
            <a:picLocks noGrp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838200"/>
            <a:ext cx="4495799" cy="513476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62999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Arterial supply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19200"/>
            <a:ext cx="4038600" cy="490696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 smtClean="0"/>
              <a:t>Femoral artery and its branches to thigh.</a:t>
            </a:r>
          </a:p>
          <a:p>
            <a:pPr marL="0" indent="0">
              <a:buNone/>
            </a:pPr>
            <a:r>
              <a:rPr lang="en-US" dirty="0" smtClean="0"/>
              <a:t>Anterior </a:t>
            </a:r>
            <a:r>
              <a:rPr lang="en-US" dirty="0" err="1" smtClean="0"/>
              <a:t>tibial</a:t>
            </a:r>
            <a:r>
              <a:rPr lang="en-US" dirty="0" smtClean="0"/>
              <a:t> – anterior leg and dorsum of foot. Anterior </a:t>
            </a:r>
            <a:r>
              <a:rPr lang="en-US" dirty="0" err="1" smtClean="0"/>
              <a:t>tibial</a:t>
            </a:r>
            <a:r>
              <a:rPr lang="en-US" dirty="0" smtClean="0"/>
              <a:t> continues into the dorsum of the foot as </a:t>
            </a:r>
            <a:r>
              <a:rPr lang="en-US" dirty="0" err="1" smtClean="0"/>
              <a:t>dorsalis</a:t>
            </a:r>
            <a:r>
              <a:rPr lang="en-US" dirty="0" smtClean="0"/>
              <a:t> </a:t>
            </a:r>
            <a:r>
              <a:rPr lang="en-US" dirty="0" err="1" smtClean="0"/>
              <a:t>pedis</a:t>
            </a:r>
            <a:r>
              <a:rPr lang="en-US" dirty="0" smtClean="0"/>
              <a:t> artery.</a:t>
            </a:r>
          </a:p>
          <a:p>
            <a:pPr marL="0" indent="0">
              <a:buNone/>
            </a:pPr>
            <a:r>
              <a:rPr lang="en-US" dirty="0" err="1" smtClean="0"/>
              <a:t>Peroneal</a:t>
            </a:r>
            <a:r>
              <a:rPr lang="en-US" dirty="0" smtClean="0"/>
              <a:t> (fibular) – is a branch of posterior </a:t>
            </a:r>
            <a:r>
              <a:rPr lang="en-US" dirty="0" err="1" smtClean="0"/>
              <a:t>tibial</a:t>
            </a:r>
            <a:r>
              <a:rPr lang="en-US" dirty="0" smtClean="0"/>
              <a:t> artery. It supplies the lateral compartment.</a:t>
            </a:r>
          </a:p>
          <a:p>
            <a:pPr marL="0" indent="0">
              <a:buNone/>
            </a:pPr>
            <a:r>
              <a:rPr lang="en-US" dirty="0" smtClean="0"/>
              <a:t>Posterior </a:t>
            </a:r>
            <a:r>
              <a:rPr lang="en-US" dirty="0" err="1" smtClean="0"/>
              <a:t>tibial</a:t>
            </a:r>
            <a:r>
              <a:rPr lang="en-US" dirty="0" smtClean="0"/>
              <a:t> supplies the  posterior compartment and the sole of the foot. </a:t>
            </a:r>
            <a:endParaRPr lang="en-US" dirty="0"/>
          </a:p>
        </p:txBody>
      </p:sp>
      <p:pic>
        <p:nvPicPr>
          <p:cNvPr id="5" name="Content Placeholder 4" descr="http://classconnection.s3.amazonaws.com/689/flashcards/1186689/jpg/ha5lf2023c_a1335308002427.jpg"/>
          <p:cNvPicPr>
            <a:picLocks noGrp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5362" y="1295400"/>
            <a:ext cx="4262438" cy="4648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82256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97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Arteries of foot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19200"/>
            <a:ext cx="3810000" cy="490696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Anterior </a:t>
            </a:r>
            <a:r>
              <a:rPr lang="en-US" dirty="0" err="1" smtClean="0"/>
              <a:t>tibial</a:t>
            </a:r>
            <a:r>
              <a:rPr lang="en-US" dirty="0" smtClean="0"/>
              <a:t> becomes </a:t>
            </a:r>
            <a:r>
              <a:rPr lang="en-US" dirty="0" err="1" smtClean="0"/>
              <a:t>dorsalis</a:t>
            </a:r>
            <a:r>
              <a:rPr lang="en-US" dirty="0" smtClean="0"/>
              <a:t> </a:t>
            </a:r>
            <a:r>
              <a:rPr lang="en-US" dirty="0" err="1" smtClean="0"/>
              <a:t>pedis</a:t>
            </a:r>
            <a:r>
              <a:rPr lang="en-US" dirty="0" smtClean="0"/>
              <a:t> artery.</a:t>
            </a:r>
          </a:p>
          <a:p>
            <a:pPr marL="0" indent="0">
              <a:buNone/>
            </a:pPr>
            <a:r>
              <a:rPr lang="en-US" dirty="0" smtClean="0"/>
              <a:t>Posterior </a:t>
            </a:r>
            <a:r>
              <a:rPr lang="en-US" dirty="0" err="1" smtClean="0"/>
              <a:t>tibial</a:t>
            </a:r>
            <a:r>
              <a:rPr lang="en-US" dirty="0" smtClean="0"/>
              <a:t> gives rise to medial and lateral plantar arteries</a:t>
            </a:r>
            <a:endParaRPr lang="en-US" dirty="0"/>
          </a:p>
        </p:txBody>
      </p:sp>
      <p:pic>
        <p:nvPicPr>
          <p:cNvPr id="5" name="Content Placeholder 4" descr="https://encrypted-tbn0.gstatic.com/images?q=tbn:ANd9GcTRBST8TvwjJwqNU3cnL8nroJbxNoN3-OpIDzfNS4vFTH2wzPFoog"/>
          <p:cNvPicPr>
            <a:picLocks noGrp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1219200"/>
            <a:ext cx="4495800" cy="44195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97597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97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Nerves of lower limb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066800"/>
            <a:ext cx="3733800" cy="5059363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2000" dirty="0" smtClean="0"/>
              <a:t>Femoral </a:t>
            </a:r>
            <a:r>
              <a:rPr lang="en-US" sz="2000" dirty="0" smtClean="0"/>
              <a:t>nerve </a:t>
            </a:r>
            <a:r>
              <a:rPr lang="en-US" sz="2000" dirty="0" smtClean="0"/>
              <a:t>and branches</a:t>
            </a:r>
          </a:p>
          <a:p>
            <a:pPr marL="0" indent="0">
              <a:buNone/>
            </a:pPr>
            <a:r>
              <a:rPr lang="en-US" sz="2000" dirty="0" smtClean="0"/>
              <a:t>Supply the anterior and lateral thigh</a:t>
            </a:r>
          </a:p>
          <a:p>
            <a:pPr marL="0" indent="0">
              <a:buNone/>
            </a:pPr>
            <a:r>
              <a:rPr lang="en-US" sz="2000" dirty="0" smtClean="0"/>
              <a:t>Sciatic nerve – posterior thigh muscles</a:t>
            </a:r>
          </a:p>
          <a:p>
            <a:pPr marL="0" indent="0">
              <a:buNone/>
            </a:pPr>
            <a:r>
              <a:rPr lang="en-US" sz="2000" dirty="0" err="1" smtClean="0"/>
              <a:t>Obturator</a:t>
            </a:r>
            <a:r>
              <a:rPr lang="en-US" sz="2000" dirty="0" smtClean="0"/>
              <a:t> – medial thigh</a:t>
            </a:r>
          </a:p>
          <a:p>
            <a:pPr marL="0" indent="0">
              <a:buNone/>
            </a:pPr>
            <a:r>
              <a:rPr lang="en-US" sz="2000" dirty="0" err="1" smtClean="0"/>
              <a:t>Tibial</a:t>
            </a:r>
            <a:r>
              <a:rPr lang="en-US" sz="2000" dirty="0" smtClean="0"/>
              <a:t> nerve – branch of sciatic nerve. Supply posterior leg muscles and muscles of sole of foot</a:t>
            </a:r>
          </a:p>
          <a:p>
            <a:pPr marL="0" indent="0">
              <a:buNone/>
            </a:pPr>
            <a:r>
              <a:rPr lang="en-US" sz="2000" dirty="0" smtClean="0"/>
              <a:t>Superficial </a:t>
            </a:r>
            <a:r>
              <a:rPr lang="en-US" sz="2000" dirty="0" err="1" smtClean="0"/>
              <a:t>peroneal</a:t>
            </a:r>
            <a:r>
              <a:rPr lang="en-US" sz="2000" dirty="0" smtClean="0"/>
              <a:t> – supplies muscles of lateral compartment of leg and sensory supply to leg and foot.</a:t>
            </a:r>
          </a:p>
          <a:p>
            <a:pPr marL="0" indent="0">
              <a:buNone/>
            </a:pPr>
            <a:r>
              <a:rPr lang="en-US" sz="2000" dirty="0" smtClean="0"/>
              <a:t>Deep </a:t>
            </a:r>
            <a:r>
              <a:rPr lang="en-US" sz="2000" dirty="0" err="1" smtClean="0"/>
              <a:t>peroneal</a:t>
            </a:r>
            <a:r>
              <a:rPr lang="en-US" sz="2000" dirty="0" smtClean="0"/>
              <a:t> – supplies </a:t>
            </a:r>
            <a:r>
              <a:rPr lang="en-US" sz="2000" dirty="0" err="1" smtClean="0"/>
              <a:t>dorsiflexors</a:t>
            </a:r>
            <a:r>
              <a:rPr lang="en-US" sz="2000" dirty="0" smtClean="0"/>
              <a:t> of foot and sensory to 1</a:t>
            </a:r>
            <a:r>
              <a:rPr lang="en-US" sz="2000" baseline="30000" dirty="0" smtClean="0"/>
              <a:t>st</a:t>
            </a:r>
            <a:r>
              <a:rPr lang="en-US" sz="2000" dirty="0" smtClean="0"/>
              <a:t> cleft of foot</a:t>
            </a:r>
            <a:endParaRPr lang="en-US" sz="2000" dirty="0"/>
          </a:p>
        </p:txBody>
      </p:sp>
      <p:pic>
        <p:nvPicPr>
          <p:cNvPr id="5" name="Content Placeholder 4" descr="http://apbrwww5.apsu.edu/thompsonj/Anatomy%20%26%20Physiology/2010/2010%20Exam%20Reviews/Exam%204%20Review/13-10_LumbarPlxus.JPG"/>
          <p:cNvPicPr>
            <a:picLocks noGrp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1295400"/>
            <a:ext cx="4648200" cy="394948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21895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Sensory supply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19200"/>
            <a:ext cx="3886200" cy="4906963"/>
          </a:xfrm>
        </p:spPr>
        <p:txBody>
          <a:bodyPr/>
          <a:lstStyle/>
          <a:p>
            <a:pPr marL="0" indent="0">
              <a:buNone/>
            </a:pPr>
            <a:r>
              <a:rPr lang="en-US" dirty="0" err="1" smtClean="0"/>
              <a:t>Obturator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Femoral and its branches</a:t>
            </a:r>
          </a:p>
          <a:p>
            <a:pPr marL="0" indent="0">
              <a:buNone/>
            </a:pPr>
            <a:r>
              <a:rPr lang="en-US" dirty="0" smtClean="0"/>
              <a:t>Posterior cutaneous nerve of thigh</a:t>
            </a:r>
          </a:p>
          <a:p>
            <a:pPr marL="0" indent="0">
              <a:buNone/>
            </a:pPr>
            <a:r>
              <a:rPr lang="en-US" dirty="0" smtClean="0"/>
              <a:t>Saphenous nerve</a:t>
            </a:r>
          </a:p>
          <a:p>
            <a:pPr marL="0" indent="0">
              <a:buNone/>
            </a:pPr>
            <a:r>
              <a:rPr lang="en-US" dirty="0" err="1" smtClean="0"/>
              <a:t>Sural</a:t>
            </a:r>
            <a:r>
              <a:rPr lang="en-US" dirty="0" smtClean="0"/>
              <a:t> nerve</a:t>
            </a:r>
          </a:p>
          <a:p>
            <a:pPr marL="0" indent="0">
              <a:buNone/>
            </a:pPr>
            <a:r>
              <a:rPr lang="en-US" dirty="0" smtClean="0"/>
              <a:t>Superficial and deep </a:t>
            </a:r>
            <a:r>
              <a:rPr lang="en-US" dirty="0" err="1" smtClean="0"/>
              <a:t>peroneal</a:t>
            </a:r>
            <a:r>
              <a:rPr lang="en-US" dirty="0" smtClean="0"/>
              <a:t> nerve.</a:t>
            </a:r>
            <a:endParaRPr lang="en-US" dirty="0"/>
          </a:p>
        </p:txBody>
      </p:sp>
      <p:pic>
        <p:nvPicPr>
          <p:cNvPr id="5" name="Content Placeholder 4" descr="http://www.cambridgequestions.co.uk/diagrams/Peripheral%20sensory%20supply%20-%20lower%20limb.png"/>
          <p:cNvPicPr>
            <a:picLocks noGrp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1295400"/>
            <a:ext cx="4343400" cy="4648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35363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11162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Myotomes</a:t>
            </a:r>
            <a:r>
              <a:rPr lang="en-US" dirty="0" smtClean="0"/>
              <a:t> of Upper and lower limbs</a:t>
            </a:r>
            <a:endParaRPr lang="en-US" dirty="0"/>
          </a:p>
        </p:txBody>
      </p:sp>
      <p:pic>
        <p:nvPicPr>
          <p:cNvPr id="7" name="Content Placeholder 6" descr="http://pivotalmotion.com.au/assets/myotomes.jpg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219200"/>
            <a:ext cx="8153400" cy="5105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47694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873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Venous system of lower limbs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066800"/>
            <a:ext cx="3657600" cy="5059363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/>
              <a:t>The veins of the lower extremities can be </a:t>
            </a:r>
            <a:r>
              <a:rPr lang="en-US" dirty="0" smtClean="0"/>
              <a:t>divided </a:t>
            </a:r>
            <a:r>
              <a:rPr lang="en-US" dirty="0"/>
              <a:t>into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Deep </a:t>
            </a:r>
            <a:r>
              <a:rPr lang="en-US" dirty="0"/>
              <a:t>veins </a:t>
            </a:r>
            <a:r>
              <a:rPr lang="en-US" dirty="0" smtClean="0"/>
              <a:t>(surrounded </a:t>
            </a:r>
            <a:r>
              <a:rPr lang="en-US" dirty="0"/>
              <a:t>by muscular </a:t>
            </a:r>
            <a:r>
              <a:rPr lang="en-US" dirty="0" smtClean="0"/>
              <a:t>tissue) The </a:t>
            </a:r>
            <a:r>
              <a:rPr lang="en-US" dirty="0"/>
              <a:t>superficial veins include the greater and lesser saphenous veins, along with their major tributaries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r>
              <a:rPr lang="en-US" dirty="0" smtClean="0"/>
              <a:t>Perforator </a:t>
            </a:r>
            <a:r>
              <a:rPr lang="en-US" dirty="0"/>
              <a:t>veins penetrate the fascia that surrounds the muscle bundles and divert blood from the superficial to the deep venous </a:t>
            </a:r>
            <a:r>
              <a:rPr lang="en-US" dirty="0" smtClean="0"/>
              <a:t>system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These veins are thin walled and low pressure vessels. Has valves.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u="sng" dirty="0" smtClean="0"/>
              <a:t>Factors that facilitate flow towards the thorax</a:t>
            </a:r>
          </a:p>
          <a:p>
            <a:pPr marL="0" indent="0">
              <a:buNone/>
            </a:pPr>
            <a:r>
              <a:rPr lang="en-US" dirty="0" smtClean="0"/>
              <a:t>Low </a:t>
            </a:r>
            <a:r>
              <a:rPr lang="en-US" dirty="0"/>
              <a:t>central pressures in the chest </a:t>
            </a:r>
            <a:r>
              <a:rPr lang="en-US" dirty="0" smtClean="0"/>
              <a:t>cavity. Active </a:t>
            </a:r>
            <a:r>
              <a:rPr lang="en-US" dirty="0"/>
              <a:t>propulsion of blood by muscular contraction in the calves and thighs </a:t>
            </a:r>
            <a:r>
              <a:rPr lang="en-US" dirty="0" smtClean="0"/>
              <a:t>during ambulation.</a:t>
            </a:r>
          </a:p>
          <a:p>
            <a:pPr marL="0" indent="0">
              <a:buNone/>
            </a:pPr>
            <a:r>
              <a:rPr lang="en-US" dirty="0" smtClean="0"/>
              <a:t>Valves </a:t>
            </a:r>
            <a:r>
              <a:rPr lang="en-US" dirty="0"/>
              <a:t>that prevent the backward flow of blood.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Content Placeholder 4" descr="http://classes.midlandstech.edu/carterp/Courses/bio211/chap19/figure_19_30_labeled.jpg"/>
          <p:cNvPicPr>
            <a:picLocks noGrp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1513007"/>
            <a:ext cx="4343400" cy="41669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34775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458200" cy="533400"/>
          </a:xfrm>
        </p:spPr>
        <p:txBody>
          <a:bodyPr>
            <a:noAutofit/>
          </a:bodyPr>
          <a:lstStyle/>
          <a:p>
            <a:r>
              <a:rPr lang="en-US" sz="2800" dirty="0" smtClean="0"/>
              <a:t>Deep venous system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066800"/>
            <a:ext cx="3657600" cy="5059363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 smtClean="0"/>
              <a:t>The </a:t>
            </a:r>
            <a:r>
              <a:rPr lang="en-US" dirty="0"/>
              <a:t>deep veins include </a:t>
            </a:r>
            <a:r>
              <a:rPr lang="en-US" dirty="0" smtClean="0"/>
              <a:t>the</a:t>
            </a:r>
          </a:p>
          <a:p>
            <a:pPr marL="0" indent="0">
              <a:buNone/>
            </a:pPr>
            <a:r>
              <a:rPr lang="en-US" dirty="0" smtClean="0"/>
              <a:t>Anterior </a:t>
            </a:r>
            <a:r>
              <a:rPr lang="en-US" dirty="0" err="1" smtClean="0"/>
              <a:t>tibial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Posterior </a:t>
            </a:r>
            <a:r>
              <a:rPr lang="en-US" dirty="0" err="1" smtClean="0"/>
              <a:t>tibial</a:t>
            </a:r>
            <a:endParaRPr lang="en-US" dirty="0" smtClean="0"/>
          </a:p>
          <a:p>
            <a:pPr marL="0" indent="0">
              <a:buNone/>
            </a:pPr>
            <a:r>
              <a:rPr lang="en-US" dirty="0" err="1" smtClean="0"/>
              <a:t>Peroneal</a:t>
            </a:r>
            <a:r>
              <a:rPr lang="en-US" dirty="0"/>
              <a:t>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Gastrocnemius</a:t>
            </a:r>
          </a:p>
          <a:p>
            <a:pPr marL="0" indent="0">
              <a:buNone/>
            </a:pPr>
            <a:r>
              <a:rPr lang="en-US" dirty="0" smtClean="0"/>
              <a:t>(veins </a:t>
            </a:r>
            <a:r>
              <a:rPr lang="en-US" dirty="0"/>
              <a:t>in the </a:t>
            </a:r>
            <a:r>
              <a:rPr lang="en-US" dirty="0" smtClean="0"/>
              <a:t>calf) </a:t>
            </a:r>
          </a:p>
          <a:p>
            <a:pPr marL="0" indent="0">
              <a:buNone/>
            </a:pPr>
            <a:r>
              <a:rPr lang="en-US" dirty="0" smtClean="0"/>
              <a:t>Popliteal </a:t>
            </a:r>
            <a:r>
              <a:rPr lang="en-US" dirty="0"/>
              <a:t>veins behind the knee, </a:t>
            </a:r>
            <a:r>
              <a:rPr lang="en-US" dirty="0" smtClean="0"/>
              <a:t>Femoral </a:t>
            </a:r>
            <a:r>
              <a:rPr lang="en-US" dirty="0"/>
              <a:t>veins in the thigh.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D</a:t>
            </a:r>
            <a:r>
              <a:rPr lang="en-US" dirty="0" smtClean="0"/>
              <a:t>eep </a:t>
            </a:r>
            <a:r>
              <a:rPr lang="en-US" dirty="0"/>
              <a:t>veins are ultimately responsible for most of the venous drainage from the lower extremities. 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Content Placeholder 4" descr="http://img.medscape.com/pi/emed/ckb/vascular_surgery/459840-459841-461809-1746536.jpg"/>
          <p:cNvPicPr>
            <a:picLocks noGrp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2943" y="1066800"/>
            <a:ext cx="2829113" cy="50593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7970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97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Injuries to Ligaments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19200"/>
            <a:ext cx="4038600" cy="4906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u="sng" dirty="0" smtClean="0"/>
              <a:t>Posterior cruciate  </a:t>
            </a:r>
            <a:r>
              <a:rPr lang="en-US" dirty="0" smtClean="0"/>
              <a:t>- damaged in hyper flexion injuries,</a:t>
            </a:r>
          </a:p>
          <a:p>
            <a:pPr marL="0" indent="0">
              <a:buNone/>
            </a:pPr>
            <a:r>
              <a:rPr lang="en-US" u="sng" dirty="0" smtClean="0"/>
              <a:t>Medial collateral </a:t>
            </a:r>
            <a:r>
              <a:rPr lang="en-US" dirty="0" smtClean="0"/>
              <a:t>– </a:t>
            </a:r>
            <a:r>
              <a:rPr lang="en-US" dirty="0" err="1" smtClean="0"/>
              <a:t>vulgus</a:t>
            </a:r>
            <a:r>
              <a:rPr lang="en-US" dirty="0" smtClean="0"/>
              <a:t> strain.</a:t>
            </a:r>
          </a:p>
          <a:p>
            <a:pPr marL="0" indent="0">
              <a:buNone/>
            </a:pPr>
            <a:r>
              <a:rPr lang="en-US" u="sng" dirty="0" smtClean="0"/>
              <a:t>Lateral collateral </a:t>
            </a:r>
            <a:r>
              <a:rPr lang="en-US" dirty="0" smtClean="0"/>
              <a:t>– </a:t>
            </a:r>
            <a:r>
              <a:rPr lang="en-US" dirty="0" err="1" smtClean="0"/>
              <a:t>varus</a:t>
            </a:r>
            <a:r>
              <a:rPr lang="en-US" dirty="0" smtClean="0"/>
              <a:t> strain</a:t>
            </a:r>
          </a:p>
        </p:txBody>
      </p:sp>
      <p:pic>
        <p:nvPicPr>
          <p:cNvPr id="5" name="Content Placeholder 4" descr="acl anatomy diagram (Image credit: Seif Medical Graphics)"/>
          <p:cNvPicPr>
            <a:picLocks noGrp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2433847"/>
            <a:ext cx="4038600" cy="247766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74354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35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Superficial venous system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066800"/>
            <a:ext cx="3581400" cy="54102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b="1" dirty="0" smtClean="0"/>
              <a:t>Two main veins.</a:t>
            </a:r>
            <a:endParaRPr lang="en-US" sz="1600" dirty="0"/>
          </a:p>
          <a:p>
            <a:pPr marL="0" indent="0">
              <a:buNone/>
            </a:pPr>
            <a:r>
              <a:rPr lang="en-US" sz="1400" u="sng" dirty="0" smtClean="0"/>
              <a:t>Greater </a:t>
            </a:r>
            <a:r>
              <a:rPr lang="en-US" sz="1400" u="sng" dirty="0"/>
              <a:t>saphenous </a:t>
            </a:r>
            <a:r>
              <a:rPr lang="en-US" sz="1400" u="sng" dirty="0" smtClean="0"/>
              <a:t>vein –</a:t>
            </a:r>
          </a:p>
          <a:p>
            <a:pPr marL="0" indent="0">
              <a:buNone/>
            </a:pPr>
            <a:r>
              <a:rPr lang="en-US" sz="1400" dirty="0" smtClean="0"/>
              <a:t>Starts from dorsal venous arch and ascends </a:t>
            </a:r>
            <a:r>
              <a:rPr lang="en-US" sz="1400" dirty="0"/>
              <a:t>along the </a:t>
            </a:r>
            <a:r>
              <a:rPr lang="en-US" sz="1400" dirty="0" smtClean="0"/>
              <a:t>medial side </a:t>
            </a:r>
            <a:r>
              <a:rPr lang="en-US" sz="1400" dirty="0"/>
              <a:t>of the calf and thigh and ultimately drains into the femoral vein at the groin, through the </a:t>
            </a:r>
            <a:r>
              <a:rPr lang="en-US" sz="1400" dirty="0" err="1" smtClean="0"/>
              <a:t>sapheno</a:t>
            </a:r>
            <a:r>
              <a:rPr lang="en-US" sz="1400" dirty="0" smtClean="0"/>
              <a:t> femoral </a:t>
            </a:r>
            <a:r>
              <a:rPr lang="en-US" sz="1400" dirty="0"/>
              <a:t>junction. </a:t>
            </a:r>
            <a:endParaRPr lang="en-US" sz="1400" dirty="0" smtClean="0"/>
          </a:p>
          <a:p>
            <a:pPr marL="0" indent="0">
              <a:buNone/>
            </a:pPr>
            <a:r>
              <a:rPr lang="en-US" sz="1400" dirty="0" smtClean="0"/>
              <a:t>Major </a:t>
            </a:r>
            <a:r>
              <a:rPr lang="en-US" sz="1400" dirty="0"/>
              <a:t>tributaries (branches) include the </a:t>
            </a:r>
            <a:r>
              <a:rPr lang="en-US" sz="1400" dirty="0" smtClean="0"/>
              <a:t>dorsal venous arch in the foot, posterior arch vein in the leg, </a:t>
            </a:r>
            <a:r>
              <a:rPr lang="en-US" sz="1400" dirty="0"/>
              <a:t>posteromedial vein and anterolateral vein in the </a:t>
            </a:r>
            <a:r>
              <a:rPr lang="en-US" sz="1400" dirty="0" smtClean="0"/>
              <a:t>thigh, inferior </a:t>
            </a:r>
            <a:r>
              <a:rPr lang="en-US" sz="1400" dirty="0" err="1"/>
              <a:t>epigastric</a:t>
            </a:r>
            <a:r>
              <a:rPr lang="en-US" sz="1400" dirty="0"/>
              <a:t> </a:t>
            </a:r>
            <a:r>
              <a:rPr lang="en-US" sz="1400" dirty="0" smtClean="0"/>
              <a:t>vein, external </a:t>
            </a:r>
            <a:r>
              <a:rPr lang="en-US" sz="1400" dirty="0" err="1" smtClean="0"/>
              <a:t>pudendal</a:t>
            </a:r>
            <a:r>
              <a:rPr lang="en-US" sz="1400" dirty="0" smtClean="0"/>
              <a:t> and circumflex iliac veins </a:t>
            </a:r>
            <a:r>
              <a:rPr lang="en-US" sz="1400" dirty="0"/>
              <a:t>in the groin</a:t>
            </a:r>
            <a:r>
              <a:rPr lang="en-US" sz="1400" dirty="0" smtClean="0"/>
              <a:t>.</a:t>
            </a:r>
          </a:p>
          <a:p>
            <a:pPr marL="0" indent="0">
              <a:buNone/>
            </a:pPr>
            <a:r>
              <a:rPr lang="en-US" sz="1400" dirty="0" smtClean="0"/>
              <a:t>Useful for venous cut down.</a:t>
            </a:r>
          </a:p>
          <a:p>
            <a:pPr marL="0" indent="0">
              <a:buNone/>
            </a:pPr>
            <a:r>
              <a:rPr lang="en-US" sz="1400" dirty="0" smtClean="0"/>
              <a:t>Tourniquet might trap the saphenous nerve</a:t>
            </a:r>
            <a:endParaRPr lang="en-US" sz="1400" dirty="0"/>
          </a:p>
          <a:p>
            <a:pPr marL="0" indent="0">
              <a:buNone/>
            </a:pPr>
            <a:endParaRPr lang="en-US" sz="1400" u="sng" dirty="0" smtClean="0"/>
          </a:p>
          <a:p>
            <a:pPr marL="0" indent="0">
              <a:buNone/>
            </a:pPr>
            <a:r>
              <a:rPr lang="en-US" sz="1400" u="sng" dirty="0" smtClean="0"/>
              <a:t>Short (lesser) vein –</a:t>
            </a:r>
          </a:p>
          <a:p>
            <a:pPr marL="0" indent="0">
              <a:buNone/>
            </a:pPr>
            <a:r>
              <a:rPr lang="en-US" sz="1400" dirty="0" smtClean="0"/>
              <a:t>Starts from dorsal venous arch and ascends on the </a:t>
            </a:r>
            <a:r>
              <a:rPr lang="en-US" sz="1400" dirty="0" err="1" smtClean="0"/>
              <a:t>postero</a:t>
            </a:r>
            <a:r>
              <a:rPr lang="en-US" sz="1400" dirty="0" smtClean="0"/>
              <a:t> lateral </a:t>
            </a:r>
            <a:r>
              <a:rPr lang="en-US" sz="1400" dirty="0"/>
              <a:t>aspect of the calf and drains into the popliteal venous system behind the knee, through the </a:t>
            </a:r>
            <a:r>
              <a:rPr lang="en-US" sz="1400" dirty="0" err="1"/>
              <a:t>saphenopopliteal</a:t>
            </a:r>
            <a:r>
              <a:rPr lang="en-US" sz="1400" dirty="0"/>
              <a:t> junction. </a:t>
            </a:r>
            <a:r>
              <a:rPr lang="en-US" sz="1400" dirty="0" smtClean="0"/>
              <a:t>Sometimes </a:t>
            </a:r>
            <a:r>
              <a:rPr lang="en-US" sz="1400" dirty="0"/>
              <a:t>the lesser saphenous vein drains into other venous </a:t>
            </a:r>
            <a:r>
              <a:rPr lang="en-US" sz="1400" dirty="0" smtClean="0"/>
              <a:t>channels. </a:t>
            </a:r>
            <a:endParaRPr lang="en-US" sz="1400" dirty="0"/>
          </a:p>
          <a:p>
            <a:pPr marL="0" indent="0">
              <a:buNone/>
            </a:pPr>
            <a:endParaRPr lang="en-US" sz="1400" dirty="0"/>
          </a:p>
        </p:txBody>
      </p:sp>
      <p:pic>
        <p:nvPicPr>
          <p:cNvPr id="5" name="Content Placeholder 4" descr="http://classes.midlandstech.edu/carterp/Courses/bio211/chap19/figure_19_30_labeled.jpg"/>
          <p:cNvPicPr>
            <a:picLocks noGrp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1219200"/>
            <a:ext cx="4724400" cy="4572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18416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87362"/>
          </a:xfrm>
        </p:spPr>
        <p:txBody>
          <a:bodyPr>
            <a:normAutofit/>
          </a:bodyPr>
          <a:lstStyle/>
          <a:p>
            <a:r>
              <a:rPr lang="en-US" sz="2400" b="1" dirty="0" smtClean="0"/>
              <a:t>Tributaries at </a:t>
            </a:r>
            <a:r>
              <a:rPr lang="en-US" sz="2400" b="1" dirty="0" err="1" smtClean="0"/>
              <a:t>sapheno</a:t>
            </a:r>
            <a:r>
              <a:rPr lang="en-US" sz="2400" b="1" dirty="0" smtClean="0"/>
              <a:t> femoral opening</a:t>
            </a:r>
            <a:endParaRPr lang="en-US" sz="2400" b="1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90600"/>
            <a:ext cx="4038600" cy="5135563"/>
          </a:xfrm>
        </p:spPr>
        <p:txBody>
          <a:bodyPr/>
          <a:lstStyle/>
          <a:p>
            <a:r>
              <a:rPr lang="en-US" dirty="0" smtClean="0"/>
              <a:t>Superficial external </a:t>
            </a:r>
            <a:r>
              <a:rPr lang="en-US" dirty="0" err="1" smtClean="0"/>
              <a:t>pudendal</a:t>
            </a:r>
            <a:endParaRPr lang="en-US" dirty="0" smtClean="0"/>
          </a:p>
          <a:p>
            <a:r>
              <a:rPr lang="en-US" dirty="0" smtClean="0"/>
              <a:t>Superficial </a:t>
            </a:r>
            <a:r>
              <a:rPr lang="en-US" dirty="0" err="1" smtClean="0"/>
              <a:t>epigastric</a:t>
            </a:r>
            <a:endParaRPr lang="en-US" dirty="0" smtClean="0"/>
          </a:p>
          <a:p>
            <a:r>
              <a:rPr lang="en-US" dirty="0" smtClean="0"/>
              <a:t>Superficial circumflex iliac</a:t>
            </a:r>
          </a:p>
          <a:p>
            <a:r>
              <a:rPr lang="en-US" dirty="0" smtClean="0"/>
              <a:t>Antero lateral</a:t>
            </a:r>
          </a:p>
          <a:p>
            <a:r>
              <a:rPr lang="en-US" dirty="0" err="1" smtClean="0"/>
              <a:t>Postero</a:t>
            </a:r>
            <a:r>
              <a:rPr lang="en-US" dirty="0" smtClean="0"/>
              <a:t> medial</a:t>
            </a:r>
          </a:p>
          <a:p>
            <a:pPr marL="0" indent="0">
              <a:buNone/>
            </a:pPr>
            <a:r>
              <a:rPr lang="en-US" dirty="0" smtClean="0"/>
              <a:t>These may need to be ligated during surgery for varicose veins.</a:t>
            </a:r>
            <a:endParaRPr lang="en-US" dirty="0"/>
          </a:p>
        </p:txBody>
      </p:sp>
      <p:pic>
        <p:nvPicPr>
          <p:cNvPr id="5" name="Content Placeholder 4" descr="http://www.thewaveofsavings.org/web_cardiology/wp-content/uploads/2012/01/Saphenofemoral-Junction.jpg"/>
          <p:cNvPicPr>
            <a:picLocks noGrp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1066800"/>
            <a:ext cx="4191000" cy="5029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44640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873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Perforating venous system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90600"/>
            <a:ext cx="4038600" cy="5135563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/>
              <a:t>There are a number of perforating veins that communicate between the superficial and deep venous systems.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These </a:t>
            </a:r>
            <a:r>
              <a:rPr lang="en-US" dirty="0"/>
              <a:t>perforating </a:t>
            </a:r>
            <a:r>
              <a:rPr lang="en-US" dirty="0" smtClean="0"/>
              <a:t>veins are </a:t>
            </a:r>
            <a:r>
              <a:rPr lang="en-US" dirty="0"/>
              <a:t>quite variable in their location and </a:t>
            </a:r>
            <a:r>
              <a:rPr lang="en-US" dirty="0" smtClean="0"/>
              <a:t>prevalence. 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The function of perforating veins is to direct blood flow from the superficial venous system to the deep venous system. </a:t>
            </a:r>
            <a:r>
              <a:rPr lang="en-US" dirty="0" smtClean="0"/>
              <a:t>When incompetent can give rise to the development of varicose veins. </a:t>
            </a:r>
          </a:p>
          <a:p>
            <a:pPr marL="0" indent="0">
              <a:buNone/>
            </a:pPr>
            <a:r>
              <a:rPr lang="en-US" dirty="0" smtClean="0"/>
              <a:t>Classically </a:t>
            </a:r>
            <a:r>
              <a:rPr lang="en-US" dirty="0"/>
              <a:t>defined perforating veins include the </a:t>
            </a:r>
            <a:r>
              <a:rPr lang="en-US" dirty="0" err="1"/>
              <a:t>Hunterian</a:t>
            </a:r>
            <a:r>
              <a:rPr lang="en-US" dirty="0"/>
              <a:t> and Dodd perforators in the thigh, the Boyd and </a:t>
            </a:r>
            <a:r>
              <a:rPr lang="en-US" dirty="0" err="1"/>
              <a:t>Cockett</a:t>
            </a:r>
            <a:r>
              <a:rPr lang="en-US" dirty="0"/>
              <a:t> perforators in the calf, and a number of perforators in the foot.</a:t>
            </a:r>
          </a:p>
          <a:p>
            <a:endParaRPr lang="en-US" dirty="0"/>
          </a:p>
        </p:txBody>
      </p:sp>
      <p:pic>
        <p:nvPicPr>
          <p:cNvPr id="5" name="Content Placeholder 4" descr="http://www.thewaveofsavings.org/web_cardiology/wp-content/uploads/2012/01/Superficial-Venous-System.jpg"/>
          <p:cNvPicPr>
            <a:picLocks noGrp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990601"/>
            <a:ext cx="4267200" cy="5181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56104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873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Varicose veins and ulcers</a:t>
            </a:r>
            <a:endParaRPr lang="en-US" dirty="0"/>
          </a:p>
        </p:txBody>
      </p:sp>
      <p:pic>
        <p:nvPicPr>
          <p:cNvPr id="5" name="Content Placeholder 4" descr="illustration of normal vein vs. varicose vein"/>
          <p:cNvPicPr>
            <a:picLocks noGrp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24000"/>
            <a:ext cx="4724400" cy="347481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Content Placeholder 5" descr="http://www.chrc.in/Varicose_ulcer_1.jpg"/>
          <p:cNvPicPr>
            <a:picLocks noGrp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1447800"/>
            <a:ext cx="3505199" cy="4038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60530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111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Lymphatic drainage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838200"/>
            <a:ext cx="3581400" cy="5287963"/>
          </a:xfrm>
        </p:spPr>
        <p:txBody>
          <a:bodyPr/>
          <a:lstStyle/>
          <a:p>
            <a:pPr marL="0" indent="0">
              <a:buNone/>
            </a:pPr>
            <a:r>
              <a:rPr lang="en-US" dirty="0" err="1" smtClean="0"/>
              <a:t>Lymphatics</a:t>
            </a:r>
            <a:r>
              <a:rPr lang="en-US" dirty="0" smtClean="0"/>
              <a:t> of lower limb drain into </a:t>
            </a:r>
          </a:p>
          <a:p>
            <a:pPr marL="0" indent="0">
              <a:buNone/>
            </a:pPr>
            <a:r>
              <a:rPr lang="en-US" dirty="0" smtClean="0"/>
              <a:t>Popliteal and inguinal lymph nodes.</a:t>
            </a:r>
          </a:p>
          <a:p>
            <a:pPr marL="0" indent="0">
              <a:buNone/>
            </a:pPr>
            <a:r>
              <a:rPr lang="en-US" dirty="0" smtClean="0"/>
              <a:t>Inguinal lymph nodes are arranged into superficial and deep lymph nodes. These lymph nodes are arranged into vertical and horizontal groups.</a:t>
            </a:r>
            <a:endParaRPr lang="en-US" dirty="0"/>
          </a:p>
        </p:txBody>
      </p:sp>
      <p:pic>
        <p:nvPicPr>
          <p:cNvPr id="5" name="Content Placeholder 4" descr="http://www.familyhealthonline.ca/fho/modernliving/_images/lymphatic_system.gif"/>
          <p:cNvPicPr>
            <a:picLocks noGrp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1143000"/>
            <a:ext cx="4953000" cy="4572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55113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111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Lymph </a:t>
            </a:r>
            <a:r>
              <a:rPr lang="en-US" dirty="0" err="1" smtClean="0"/>
              <a:t>Oedema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14400"/>
            <a:ext cx="3733800" cy="521176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Filarial infections</a:t>
            </a:r>
          </a:p>
          <a:p>
            <a:pPr marL="0" indent="0">
              <a:buNone/>
            </a:pPr>
            <a:r>
              <a:rPr lang="en-US" dirty="0" smtClean="0"/>
              <a:t>Malignancy</a:t>
            </a:r>
          </a:p>
          <a:p>
            <a:pPr marL="0" indent="0">
              <a:buNone/>
            </a:pPr>
            <a:r>
              <a:rPr lang="en-US" dirty="0" smtClean="0"/>
              <a:t>Treatment for malignancy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Content Placeholder 4" descr="Secondary lymphedema: left lower extremity lymphedema after radiation, and lymphadenectomy for Hodgkin's lymphoma"/>
          <p:cNvPicPr>
            <a:picLocks noGrp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1219200"/>
            <a:ext cx="4572001" cy="4724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03730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457200" y="304800"/>
            <a:ext cx="3429000" cy="5821363"/>
          </a:xfrm>
        </p:spPr>
        <p:txBody>
          <a:bodyPr/>
          <a:lstStyle/>
          <a:p>
            <a:pPr marL="0" indent="0">
              <a:buNone/>
            </a:pPr>
            <a:r>
              <a:rPr lang="en-US" u="sng" dirty="0" smtClean="0"/>
              <a:t>Bones of ankle and foot-</a:t>
            </a:r>
          </a:p>
          <a:p>
            <a:pPr marL="0" indent="0">
              <a:buNone/>
            </a:pPr>
            <a:r>
              <a:rPr lang="en-US" sz="2400" dirty="0" smtClean="0"/>
              <a:t>Talus</a:t>
            </a:r>
          </a:p>
          <a:p>
            <a:pPr marL="0" indent="0">
              <a:buNone/>
            </a:pPr>
            <a:r>
              <a:rPr lang="en-US" sz="2400" dirty="0" smtClean="0"/>
              <a:t>Calcaneus</a:t>
            </a:r>
          </a:p>
          <a:p>
            <a:pPr marL="0" indent="0">
              <a:buNone/>
            </a:pPr>
            <a:r>
              <a:rPr lang="en-US" sz="2400" dirty="0" smtClean="0"/>
              <a:t>Naviculum</a:t>
            </a:r>
          </a:p>
          <a:p>
            <a:pPr marL="0" indent="0">
              <a:buNone/>
            </a:pPr>
            <a:r>
              <a:rPr lang="en-US" sz="2400" dirty="0" smtClean="0"/>
              <a:t>Cuboid</a:t>
            </a:r>
          </a:p>
          <a:p>
            <a:pPr marL="0" indent="0">
              <a:buNone/>
            </a:pPr>
            <a:r>
              <a:rPr lang="en-US" sz="2400" dirty="0" smtClean="0"/>
              <a:t>Medial, intermediate and lateral cuneiforms</a:t>
            </a:r>
          </a:p>
          <a:p>
            <a:pPr marL="0" indent="0">
              <a:buNone/>
            </a:pPr>
            <a:r>
              <a:rPr lang="en-US" sz="2400" dirty="0" smtClean="0"/>
              <a:t>5 metatarsals</a:t>
            </a:r>
          </a:p>
          <a:p>
            <a:pPr marL="0" indent="0">
              <a:buNone/>
            </a:pPr>
            <a:r>
              <a:rPr lang="en-US" sz="2400" dirty="0" smtClean="0"/>
              <a:t>Phalanges – 2 for 1</a:t>
            </a:r>
            <a:r>
              <a:rPr lang="en-US" sz="2400" baseline="30000" dirty="0" smtClean="0"/>
              <a:t>st</a:t>
            </a:r>
            <a:r>
              <a:rPr lang="en-US" sz="2400" dirty="0" smtClean="0"/>
              <a:t> Toe and other 4 toes have 3 phalanges each.</a:t>
            </a:r>
            <a:endParaRPr lang="en-US" sz="2400" dirty="0"/>
          </a:p>
        </p:txBody>
      </p:sp>
      <p:pic>
        <p:nvPicPr>
          <p:cNvPr id="7" name="Content Placeholder 6"/>
          <p:cNvPicPr>
            <a:picLocks noGrp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191000" y="609600"/>
            <a:ext cx="4800600" cy="4953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670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381000"/>
            <a:ext cx="3200400" cy="574516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u="sng" dirty="0" smtClean="0"/>
              <a:t>Plantar aponeurosis</a:t>
            </a:r>
          </a:p>
          <a:p>
            <a:pPr marL="0" indent="0">
              <a:buNone/>
            </a:pPr>
            <a:r>
              <a:rPr lang="en-US" sz="2400" dirty="0" smtClean="0"/>
              <a:t>Formed by deep fascia.</a:t>
            </a:r>
          </a:p>
          <a:p>
            <a:pPr marL="0" indent="0">
              <a:buNone/>
            </a:pPr>
            <a:r>
              <a:rPr lang="en-US" sz="2400" dirty="0" smtClean="0"/>
              <a:t>Apex lies proximally and base lies distally. Base divides into five slips.</a:t>
            </a:r>
          </a:p>
          <a:p>
            <a:pPr marL="0" indent="0">
              <a:buNone/>
            </a:pPr>
            <a:r>
              <a:rPr lang="en-US" sz="2400" dirty="0" smtClean="0"/>
              <a:t>Its connected with the skin and flexor sheaths of toes</a:t>
            </a:r>
          </a:p>
          <a:p>
            <a:pPr marL="0" indent="0">
              <a:buNone/>
            </a:pPr>
            <a:r>
              <a:rPr lang="en-US" sz="2400" dirty="0" smtClean="0"/>
              <a:t>Supports the arches (like a tie beam), protects soft tissues.</a:t>
            </a:r>
          </a:p>
          <a:p>
            <a:pPr marL="0" indent="0">
              <a:buNone/>
            </a:pPr>
            <a:r>
              <a:rPr lang="en-US" sz="2400" dirty="0" smtClean="0"/>
              <a:t>Sends medial and lateral vertical intermuscular septa.</a:t>
            </a:r>
          </a:p>
          <a:p>
            <a:pPr marL="0" indent="0">
              <a:buNone/>
            </a:pPr>
            <a:r>
              <a:rPr lang="en-US" sz="2400" dirty="0" smtClean="0"/>
              <a:t>Thin transverse septa arises from vertical septa to divide foot into compartments.</a:t>
            </a:r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5" name="Content Placeholder 4" descr="https://web.duke.edu/anatomy/Lab13-15/lab16images/Lab%2016%20modified%20images/GD%206-26%20modified.jpg"/>
          <p:cNvPicPr>
            <a:picLocks noGrp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990600"/>
            <a:ext cx="5029200" cy="4419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23745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304800"/>
            <a:ext cx="3200400" cy="5821363"/>
          </a:xfrm>
        </p:spPr>
        <p:txBody>
          <a:bodyPr/>
          <a:lstStyle/>
          <a:p>
            <a:pPr marL="0" indent="0">
              <a:buNone/>
            </a:pPr>
            <a:r>
              <a:rPr lang="en-US" u="sng" dirty="0" smtClean="0"/>
              <a:t>Muscles of 1</a:t>
            </a:r>
            <a:r>
              <a:rPr lang="en-US" u="sng" baseline="30000" dirty="0" smtClean="0"/>
              <a:t>st</a:t>
            </a:r>
            <a:r>
              <a:rPr lang="en-US" u="sng" dirty="0" smtClean="0"/>
              <a:t>  layer</a:t>
            </a:r>
          </a:p>
          <a:p>
            <a:pPr marL="0" indent="0">
              <a:buNone/>
            </a:pPr>
            <a:r>
              <a:rPr lang="en-US" dirty="0" smtClean="0"/>
              <a:t>1.Abductor hallucis</a:t>
            </a:r>
          </a:p>
          <a:p>
            <a:pPr marL="0" indent="0">
              <a:buNone/>
            </a:pPr>
            <a:r>
              <a:rPr lang="en-US" dirty="0" smtClean="0"/>
              <a:t>2.Flexor digitorum brevis</a:t>
            </a:r>
          </a:p>
          <a:p>
            <a:pPr marL="0" indent="0">
              <a:buNone/>
            </a:pPr>
            <a:r>
              <a:rPr lang="en-US" dirty="0" smtClean="0"/>
              <a:t>(supplied by medial plantar)</a:t>
            </a:r>
          </a:p>
          <a:p>
            <a:pPr marL="0" indent="0">
              <a:buNone/>
            </a:pPr>
            <a:r>
              <a:rPr lang="en-US" dirty="0" smtClean="0"/>
              <a:t>3.Abductor digiti minimi is supplied by lateral plantar nerve</a:t>
            </a:r>
            <a:endParaRPr lang="en-US" dirty="0"/>
          </a:p>
        </p:txBody>
      </p:sp>
      <p:pic>
        <p:nvPicPr>
          <p:cNvPr id="5" name="Content Placeholder 4" descr="http://ptlocker.com/images/muscles/abductor-hallucis.gif"/>
          <p:cNvPicPr>
            <a:picLocks noGrp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6725" y="1081881"/>
            <a:ext cx="4171950" cy="4267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38187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28600"/>
            <a:ext cx="3124200" cy="589756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u="sng" dirty="0" smtClean="0"/>
              <a:t>Muscles of 2</a:t>
            </a:r>
            <a:r>
              <a:rPr lang="en-US" u="sng" baseline="30000" dirty="0" smtClean="0"/>
              <a:t>nd</a:t>
            </a:r>
            <a:r>
              <a:rPr lang="en-US" u="sng" dirty="0" smtClean="0"/>
              <a:t> layer</a:t>
            </a:r>
          </a:p>
          <a:p>
            <a:pPr marL="0" indent="0">
              <a:buNone/>
            </a:pPr>
            <a:r>
              <a:rPr lang="en-US" sz="2000" dirty="0" smtClean="0"/>
              <a:t>1.Flexor digitorum longus</a:t>
            </a:r>
          </a:p>
          <a:p>
            <a:pPr marL="0" indent="0">
              <a:buNone/>
            </a:pPr>
            <a:r>
              <a:rPr lang="en-US" sz="2000" dirty="0" smtClean="0"/>
              <a:t>2.Flexor hallucis longus</a:t>
            </a:r>
          </a:p>
          <a:p>
            <a:pPr marL="0" indent="0">
              <a:buNone/>
            </a:pPr>
            <a:r>
              <a:rPr lang="en-US" sz="2000" u="sng" dirty="0" smtClean="0"/>
              <a:t>Intrinsic muscles</a:t>
            </a:r>
          </a:p>
          <a:p>
            <a:pPr marL="0" indent="0">
              <a:buNone/>
            </a:pPr>
            <a:r>
              <a:rPr lang="en-US" sz="2000" dirty="0" smtClean="0"/>
              <a:t>3. lumbricals</a:t>
            </a:r>
          </a:p>
          <a:p>
            <a:pPr marL="0" indent="0">
              <a:buNone/>
            </a:pPr>
            <a:r>
              <a:rPr lang="en-US" sz="2000" dirty="0" smtClean="0"/>
              <a:t>4. Quadratus plantae</a:t>
            </a:r>
          </a:p>
          <a:p>
            <a:pPr marL="0" indent="0">
              <a:buNone/>
            </a:pPr>
            <a:r>
              <a:rPr lang="en-US" sz="2000" dirty="0" smtClean="0"/>
              <a:t>1</a:t>
            </a:r>
            <a:r>
              <a:rPr lang="en-US" sz="2000" baseline="30000" dirty="0" smtClean="0"/>
              <a:t>st</a:t>
            </a:r>
            <a:r>
              <a:rPr lang="en-US" sz="2000" dirty="0" smtClean="0"/>
              <a:t> lumbrical by medial plantar nerve and other 3 lumbricals and quadratus plantae by lateral plantar nerve</a:t>
            </a:r>
          </a:p>
          <a:p>
            <a:pPr marL="0" indent="0">
              <a:buNone/>
            </a:pPr>
            <a:r>
              <a:rPr lang="en-US" sz="2000" dirty="0" smtClean="0"/>
              <a:t>Lumbrical causes flexion at metacarpo phalangeal joints and extension at interphalangeal joints.</a:t>
            </a:r>
          </a:p>
          <a:p>
            <a:pPr marL="0" indent="0">
              <a:buNone/>
            </a:pPr>
            <a:r>
              <a:rPr lang="en-US" sz="2000" dirty="0" smtClean="0"/>
              <a:t>Quadratus plantae straightens the pull of long flexor tendons </a:t>
            </a:r>
            <a:endParaRPr lang="en-US" sz="2000" dirty="0"/>
          </a:p>
        </p:txBody>
      </p:sp>
      <p:pic>
        <p:nvPicPr>
          <p:cNvPr id="5" name="Content Placeholder 4" descr="http://o.quizlet.com/i/9MMCfvqUYSJsPbzuAuDDtg_m.jpg"/>
          <p:cNvPicPr>
            <a:picLocks noGrp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228600"/>
            <a:ext cx="5181600" cy="5867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8298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87362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Vulgus</a:t>
            </a:r>
            <a:r>
              <a:rPr lang="en-US" dirty="0" smtClean="0"/>
              <a:t> strain on knee</a:t>
            </a:r>
            <a:endParaRPr lang="en-US" dirty="0"/>
          </a:p>
        </p:txBody>
      </p:sp>
      <p:pic>
        <p:nvPicPr>
          <p:cNvPr id="5" name="Content Placeholder 4" descr="valgus injury"/>
          <p:cNvPicPr>
            <a:picLocks noGrp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1752600"/>
            <a:ext cx="3505200" cy="434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Content Placeholder 5" descr="http://www.yourjointdoc.com/images/knee-sports-healthy-injured-mcl-oneline.jpg"/>
          <p:cNvPicPr>
            <a:picLocks noGrp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905000"/>
            <a:ext cx="4572000" cy="282006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33682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381000"/>
            <a:ext cx="3200400" cy="5745163"/>
          </a:xfrm>
        </p:spPr>
        <p:txBody>
          <a:bodyPr/>
          <a:lstStyle/>
          <a:p>
            <a:pPr marL="0" indent="0">
              <a:buNone/>
            </a:pPr>
            <a:r>
              <a:rPr lang="en-US" u="sng" dirty="0" smtClean="0"/>
              <a:t>Muscles of 3</a:t>
            </a:r>
            <a:r>
              <a:rPr lang="en-US" u="sng" baseline="30000" dirty="0" smtClean="0"/>
              <a:t>rd</a:t>
            </a:r>
            <a:r>
              <a:rPr lang="en-US" u="sng" dirty="0" smtClean="0"/>
              <a:t> layer</a:t>
            </a:r>
          </a:p>
          <a:p>
            <a:pPr marL="0" indent="0">
              <a:buNone/>
            </a:pPr>
            <a:r>
              <a:rPr lang="en-US" dirty="0" smtClean="0"/>
              <a:t>1.Adductor hallucis</a:t>
            </a:r>
          </a:p>
          <a:p>
            <a:pPr marL="0" indent="0">
              <a:buNone/>
            </a:pPr>
            <a:r>
              <a:rPr lang="en-US" dirty="0" smtClean="0"/>
              <a:t>2.Flexor digiti minimi brevis</a:t>
            </a:r>
          </a:p>
          <a:p>
            <a:pPr marL="0" indent="0">
              <a:buNone/>
            </a:pPr>
            <a:r>
              <a:rPr lang="en-US" dirty="0" smtClean="0"/>
              <a:t>(supplied by lateral plantar nerve)</a:t>
            </a:r>
          </a:p>
          <a:p>
            <a:pPr marL="0" indent="0">
              <a:buNone/>
            </a:pPr>
            <a:r>
              <a:rPr lang="en-US" dirty="0" smtClean="0"/>
              <a:t>3.Flexor hallucis brevis</a:t>
            </a:r>
          </a:p>
          <a:p>
            <a:pPr marL="0" indent="0">
              <a:buNone/>
            </a:pPr>
            <a:r>
              <a:rPr lang="en-US" dirty="0" smtClean="0"/>
              <a:t>Supplied by medial plantar nerve</a:t>
            </a:r>
            <a:endParaRPr lang="en-US" dirty="0"/>
          </a:p>
        </p:txBody>
      </p:sp>
      <p:pic>
        <p:nvPicPr>
          <p:cNvPr id="5" name="Content Placeholder 4" descr="http://o.quizlet.com/I.gxSO94PZhRDPC-HPxdoA_m.png"/>
          <p:cNvPicPr>
            <a:picLocks noGrp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1" y="457200"/>
            <a:ext cx="3810000" cy="5562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89990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381000"/>
            <a:ext cx="3276600" cy="5745163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u="sng" dirty="0" smtClean="0"/>
              <a:t>Muscles of 4</a:t>
            </a:r>
            <a:r>
              <a:rPr lang="en-US" u="sng" baseline="30000" dirty="0" smtClean="0"/>
              <a:t>th</a:t>
            </a:r>
            <a:r>
              <a:rPr lang="en-US" u="sng" dirty="0" smtClean="0"/>
              <a:t> layer</a:t>
            </a:r>
          </a:p>
          <a:p>
            <a:pPr marL="0" indent="0">
              <a:buNone/>
            </a:pPr>
            <a:r>
              <a:rPr lang="en-US" sz="2400" dirty="0" smtClean="0"/>
              <a:t>3 plantar interossei</a:t>
            </a:r>
          </a:p>
          <a:p>
            <a:pPr marL="0" indent="0">
              <a:buNone/>
            </a:pPr>
            <a:r>
              <a:rPr lang="en-US" sz="2400" dirty="0" smtClean="0"/>
              <a:t>4 dorsal interossei</a:t>
            </a:r>
          </a:p>
          <a:p>
            <a:pPr marL="0" indent="0">
              <a:buNone/>
            </a:pPr>
            <a:r>
              <a:rPr lang="en-US" sz="2400" dirty="0" smtClean="0"/>
              <a:t>Tendons of tibialis posterior</a:t>
            </a:r>
          </a:p>
          <a:p>
            <a:pPr marL="0" indent="0">
              <a:buNone/>
            </a:pPr>
            <a:r>
              <a:rPr lang="en-US" sz="2400" dirty="0" smtClean="0"/>
              <a:t>Tendon of peroneus longus</a:t>
            </a:r>
          </a:p>
          <a:p>
            <a:pPr marL="0" indent="0">
              <a:buNone/>
            </a:pPr>
            <a:r>
              <a:rPr lang="en-US" sz="2400" dirty="0" smtClean="0"/>
              <a:t>(Interossei are supplied by lateral plantar nerve)</a:t>
            </a:r>
          </a:p>
          <a:p>
            <a:pPr marL="0" indent="0">
              <a:buNone/>
            </a:pPr>
            <a:r>
              <a:rPr lang="en-US" sz="2400" dirty="0" smtClean="0"/>
              <a:t>Palmar causes adduction and dorsal causes abduction</a:t>
            </a:r>
          </a:p>
          <a:p>
            <a:pPr marL="0" indent="0">
              <a:buNone/>
            </a:pPr>
            <a:r>
              <a:rPr lang="en-US" sz="2400" dirty="0" smtClean="0"/>
              <a:t>In addition causes flexion at </a:t>
            </a:r>
            <a:r>
              <a:rPr lang="en-US" sz="2400" dirty="0" err="1" smtClean="0"/>
              <a:t>metacarpo</a:t>
            </a:r>
            <a:r>
              <a:rPr lang="en-US" sz="2400" dirty="0" smtClean="0"/>
              <a:t> phalangeal joints and extension at the inter phalangeal joints.</a:t>
            </a:r>
            <a:endParaRPr lang="en-US" sz="2400" dirty="0"/>
          </a:p>
        </p:txBody>
      </p:sp>
      <p:pic>
        <p:nvPicPr>
          <p:cNvPr id="5" name="Content Placeholder 4" descr="http://o.quizlet.com/nLgr-lnCxIRiM5UVFQ.NUw_m.png"/>
          <p:cNvPicPr>
            <a:picLocks noGrp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838200"/>
            <a:ext cx="5105399" cy="4876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55287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304800"/>
            <a:ext cx="3200400" cy="5821363"/>
          </a:xfrm>
        </p:spPr>
        <p:txBody>
          <a:bodyPr/>
          <a:lstStyle/>
          <a:p>
            <a:pPr marL="0" indent="0">
              <a:buNone/>
            </a:pPr>
            <a:r>
              <a:rPr lang="en-US" u="sng" dirty="0" smtClean="0"/>
              <a:t>Ligaments of the foot-</a:t>
            </a:r>
          </a:p>
          <a:p>
            <a:pPr marL="0" indent="0">
              <a:buNone/>
            </a:pPr>
            <a:r>
              <a:rPr lang="en-US" dirty="0" smtClean="0"/>
              <a:t>Supports arches like tie beams.</a:t>
            </a:r>
          </a:p>
          <a:p>
            <a:pPr marL="0" indent="0">
              <a:buNone/>
            </a:pPr>
            <a:r>
              <a:rPr lang="en-US" dirty="0" smtClean="0"/>
              <a:t>1.Long plantar</a:t>
            </a:r>
          </a:p>
          <a:p>
            <a:pPr marL="0" indent="0">
              <a:buNone/>
            </a:pPr>
            <a:r>
              <a:rPr lang="en-US" dirty="0" smtClean="0"/>
              <a:t>2.Short plantar</a:t>
            </a:r>
          </a:p>
          <a:p>
            <a:pPr marL="0" indent="0">
              <a:buNone/>
            </a:pPr>
            <a:r>
              <a:rPr lang="en-US" dirty="0" smtClean="0"/>
              <a:t>3.Calcaneo navicular ligament</a:t>
            </a:r>
          </a:p>
          <a:p>
            <a:pPr marL="0" indent="0">
              <a:buNone/>
            </a:pPr>
            <a:r>
              <a:rPr lang="en-US" dirty="0" smtClean="0"/>
              <a:t>4.Calcaneo cuboid ligament</a:t>
            </a:r>
            <a:endParaRPr lang="en-US" dirty="0"/>
          </a:p>
        </p:txBody>
      </p:sp>
      <p:pic>
        <p:nvPicPr>
          <p:cNvPr id="5" name="Content Placeholder 4" descr="http://home.comcast.net/%7Ewnor/soleoffootligaments.jpg"/>
          <p:cNvPicPr>
            <a:picLocks noGrp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381000"/>
            <a:ext cx="3581399" cy="5638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52461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9762"/>
          </a:xfrm>
        </p:spPr>
        <p:txBody>
          <a:bodyPr>
            <a:normAutofit/>
          </a:bodyPr>
          <a:lstStyle/>
          <a:p>
            <a:r>
              <a:rPr lang="en-US" sz="2400" dirty="0" smtClean="0"/>
              <a:t>Two transverse and </a:t>
            </a:r>
            <a:r>
              <a:rPr lang="en-US" sz="2400" smtClean="0"/>
              <a:t>longitudinal arches</a:t>
            </a:r>
            <a:endParaRPr lang="en-US" sz="2400" dirty="0"/>
          </a:p>
        </p:txBody>
      </p:sp>
      <p:pic>
        <p:nvPicPr>
          <p:cNvPr id="5" name="Content Placeholder 3" descr="http://blog.corewalking.com/wp-content/uploads/2013/04/transverse-foot-arch.jpg"/>
          <p:cNvPicPr>
            <a:picLocks noGrp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600200"/>
            <a:ext cx="4343400" cy="335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Content Placeholder 4"/>
          <p:cNvPicPr>
            <a:picLocks noGrp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648200" y="2057400"/>
            <a:ext cx="4343400" cy="2819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834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457200"/>
            <a:ext cx="8229600" cy="566896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u="sng" dirty="0" smtClean="0"/>
              <a:t>Functions of the arches-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US" dirty="0" smtClean="0"/>
              <a:t>Protects soft tissues in the sole</a:t>
            </a:r>
          </a:p>
          <a:p>
            <a:pPr marL="0" indent="0">
              <a:lnSpc>
                <a:spcPct val="200000"/>
              </a:lnSpc>
              <a:buNone/>
            </a:pPr>
            <a:endParaRPr lang="en-US" dirty="0" smtClean="0"/>
          </a:p>
          <a:p>
            <a:pPr marL="0" indent="0">
              <a:lnSpc>
                <a:spcPct val="200000"/>
              </a:lnSpc>
              <a:buNone/>
            </a:pPr>
            <a:r>
              <a:rPr lang="en-US" dirty="0" smtClean="0"/>
              <a:t>Helps to walk on uneven surfaces</a:t>
            </a:r>
          </a:p>
          <a:p>
            <a:pPr marL="0" indent="0">
              <a:lnSpc>
                <a:spcPct val="200000"/>
              </a:lnSpc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Increases the efficacy of actions of tendons of foot during walking and running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2599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873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Supports of the arches of the foot</a:t>
            </a:r>
            <a:endParaRPr lang="en-US" dirty="0"/>
          </a:p>
        </p:txBody>
      </p:sp>
      <p:pic>
        <p:nvPicPr>
          <p:cNvPr id="7" name="Content Placeholder 4" descr="http://o.quizlet.com/i/pQBmIDYOOwU8OP0j0gzovA.jpg"/>
          <p:cNvPicPr>
            <a:picLocks noGrp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1371600"/>
            <a:ext cx="4114800" cy="43434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57200" y="990600"/>
            <a:ext cx="4038600" cy="51355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u="sng" dirty="0" smtClean="0"/>
              <a:t>1.Tie beam like supports</a:t>
            </a:r>
          </a:p>
          <a:p>
            <a:pPr marL="0" indent="0">
              <a:buNone/>
            </a:pPr>
            <a:r>
              <a:rPr lang="en-US" sz="2400" dirty="0" smtClean="0"/>
              <a:t>a)Plantar aponeurosis</a:t>
            </a:r>
          </a:p>
          <a:p>
            <a:pPr marL="0" indent="0">
              <a:buNone/>
            </a:pPr>
            <a:r>
              <a:rPr lang="en-US" sz="2400" dirty="0" smtClean="0"/>
              <a:t>b).Ligaments</a:t>
            </a:r>
          </a:p>
          <a:p>
            <a:pPr marL="0" indent="0">
              <a:buNone/>
            </a:pPr>
            <a:r>
              <a:rPr lang="en-US" sz="2400" dirty="0" smtClean="0"/>
              <a:t>c).Short muscles of the foot</a:t>
            </a:r>
          </a:p>
          <a:p>
            <a:pPr marL="0" indent="0">
              <a:buNone/>
            </a:pPr>
            <a:r>
              <a:rPr lang="en-US" sz="2400" u="sng" dirty="0" smtClean="0"/>
              <a:t>2.Tie rods like support</a:t>
            </a:r>
          </a:p>
          <a:p>
            <a:pPr marL="0" indent="0">
              <a:buNone/>
            </a:pPr>
            <a:r>
              <a:rPr lang="en-US" sz="2400" dirty="0" smtClean="0"/>
              <a:t>Muscles of the leg that reaches the foot such as tibialis posterior, flexor digitorum longus, peroneus longus.</a:t>
            </a:r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r>
              <a:rPr lang="en-US" sz="2400" dirty="0" smtClean="0"/>
              <a:t>3. Shape of the bones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265483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873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Arch abnormalities</a:t>
            </a:r>
            <a:endParaRPr lang="en-US" dirty="0"/>
          </a:p>
        </p:txBody>
      </p:sp>
      <p:pic>
        <p:nvPicPr>
          <p:cNvPr id="5" name="Content Placeholder 4" descr="http://www.hughston.com/hha/b_17_2_4a.jpg"/>
          <p:cNvPicPr>
            <a:picLocks noGrp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066800"/>
            <a:ext cx="3886200" cy="502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Content Placeholder 5" descr="illustration of foot arch shapes"/>
          <p:cNvPicPr>
            <a:picLocks noGrp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2286000"/>
            <a:ext cx="3962400" cy="2438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02496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35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Clinical problems due to arches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43000"/>
            <a:ext cx="4038600" cy="4983163"/>
          </a:xfrm>
        </p:spPr>
        <p:txBody>
          <a:bodyPr/>
          <a:lstStyle/>
          <a:p>
            <a:pPr marL="0" indent="0">
              <a:buNone/>
            </a:pPr>
            <a:r>
              <a:rPr lang="en-US" u="sng" dirty="0" smtClean="0"/>
              <a:t>Arch pain</a:t>
            </a:r>
          </a:p>
          <a:p>
            <a:pPr marL="0" indent="0">
              <a:buNone/>
            </a:pPr>
            <a:endParaRPr lang="en-US" u="sng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3000"/>
            <a:ext cx="4038600" cy="4983163"/>
          </a:xfrm>
        </p:spPr>
        <p:txBody>
          <a:bodyPr/>
          <a:lstStyle/>
          <a:p>
            <a:pPr marL="0" indent="0">
              <a:buNone/>
            </a:pPr>
            <a:r>
              <a:rPr lang="en-US" u="sng" dirty="0" err="1" smtClean="0"/>
              <a:t>Sesamoiditis</a:t>
            </a:r>
            <a:endParaRPr lang="en-US" u="sng" dirty="0" smtClean="0"/>
          </a:p>
          <a:p>
            <a:pPr marL="0" indent="0">
              <a:buNone/>
            </a:pPr>
            <a:endParaRPr lang="en-US" u="sng" dirty="0"/>
          </a:p>
        </p:txBody>
      </p:sp>
      <p:pic>
        <p:nvPicPr>
          <p:cNvPr id="5" name="Picture 4" descr="http://mikeryanfitness.com/wp-content/uploads/2011/02/Archheel-pain1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828800"/>
            <a:ext cx="3886200" cy="426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http://www.webstershoes.co.uk/library/images/foot_conditions/seasomoiditis.jp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1828800"/>
            <a:ext cx="3810000" cy="3581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51749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35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Tendons of the dorsum of the foot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066800"/>
            <a:ext cx="4038600" cy="5059363"/>
          </a:xfrm>
        </p:spPr>
        <p:txBody>
          <a:bodyPr/>
          <a:lstStyle/>
          <a:p>
            <a:pPr marL="514350" indent="-514350">
              <a:buAutoNum type="arabicPeriod"/>
            </a:pPr>
            <a:r>
              <a:rPr lang="en-US" dirty="0" smtClean="0"/>
              <a:t>Tibialis anterior</a:t>
            </a:r>
          </a:p>
          <a:p>
            <a:pPr marL="514350" indent="-514350">
              <a:buAutoNum type="arabicPeriod"/>
            </a:pPr>
            <a:r>
              <a:rPr lang="en-US" dirty="0" smtClean="0"/>
              <a:t>Extensor hallucis longus</a:t>
            </a:r>
          </a:p>
          <a:p>
            <a:pPr marL="514350" indent="-514350">
              <a:buAutoNum type="arabicPeriod"/>
            </a:pPr>
            <a:r>
              <a:rPr lang="en-US" dirty="0" smtClean="0"/>
              <a:t>Extensor digitorum</a:t>
            </a:r>
          </a:p>
          <a:p>
            <a:pPr marL="514350" indent="-514350">
              <a:buAutoNum type="arabicPeriod"/>
            </a:pPr>
            <a:r>
              <a:rPr lang="en-US" dirty="0" smtClean="0"/>
              <a:t>Peroneus tertius</a:t>
            </a:r>
            <a:endParaRPr lang="en-US" dirty="0"/>
          </a:p>
        </p:txBody>
      </p:sp>
      <p:pic>
        <p:nvPicPr>
          <p:cNvPr id="5" name="Content Placeholder 4" descr="http://media.web.britannica.com/eb-media/95/99195-004-5BE9E1EB.jpg"/>
          <p:cNvPicPr>
            <a:picLocks noGrp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500" y="1215231"/>
            <a:ext cx="3810000" cy="4762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52712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11162"/>
          </a:xfrm>
        </p:spPr>
        <p:txBody>
          <a:bodyPr>
            <a:noAutofit/>
          </a:bodyPr>
          <a:lstStyle/>
          <a:p>
            <a:r>
              <a:rPr lang="en-US" sz="2800" b="1" dirty="0" smtClean="0"/>
              <a:t>Nerves of the leg and dorsum of the foot</a:t>
            </a:r>
            <a:endParaRPr lang="en-US" sz="2800" b="1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90600"/>
            <a:ext cx="4038600" cy="513556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1.Superficial </a:t>
            </a:r>
            <a:r>
              <a:rPr lang="en-US" dirty="0" err="1" smtClean="0"/>
              <a:t>peroneal</a:t>
            </a:r>
            <a:r>
              <a:rPr lang="en-US" dirty="0" smtClean="0"/>
              <a:t> nerve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2.Deep </a:t>
            </a:r>
            <a:r>
              <a:rPr lang="en-US" dirty="0" err="1" smtClean="0"/>
              <a:t>peroneal</a:t>
            </a:r>
            <a:r>
              <a:rPr lang="en-US" dirty="0" smtClean="0"/>
              <a:t> nerve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3.Sural nerve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4.Saphenous nerve</a:t>
            </a:r>
            <a:endParaRPr lang="en-US" dirty="0"/>
          </a:p>
        </p:txBody>
      </p:sp>
      <p:pic>
        <p:nvPicPr>
          <p:cNvPr id="5" name="Content Placeholder 4" descr="http://img.medscape.com/pi/emed/ckb/clinical_procedures/79926-81306-83218-140346.jpg"/>
          <p:cNvPicPr>
            <a:picLocks noGrp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1377818"/>
            <a:ext cx="4038600" cy="436112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52383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873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Hyper extension injury to knee </a:t>
            </a:r>
            <a:endParaRPr lang="en-US" dirty="0"/>
          </a:p>
        </p:txBody>
      </p:sp>
      <p:pic>
        <p:nvPicPr>
          <p:cNvPr id="5" name="Content Placeholder 4" descr="http://butlersp.files.wordpress.com/2009/10/kneeinjury1.jpg?w=500"/>
          <p:cNvPicPr>
            <a:picLocks noGrp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1219200"/>
            <a:ext cx="4419600" cy="4059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Content Placeholder 5" descr="http://www.hughston.com/hha/b_11_3_1g.jpg"/>
          <p:cNvPicPr>
            <a:picLocks noGrp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295400"/>
            <a:ext cx="4298950" cy="397748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48918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87362"/>
          </a:xfrm>
        </p:spPr>
        <p:txBody>
          <a:bodyPr>
            <a:noAutofit/>
          </a:bodyPr>
          <a:lstStyle/>
          <a:p>
            <a:r>
              <a:rPr lang="en-US" sz="3200" dirty="0" smtClean="0"/>
              <a:t>Arterial supply to the foot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90600"/>
            <a:ext cx="3505200" cy="51355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Anterior tibial artery  becomes the dorsalis pedis artery.</a:t>
            </a:r>
          </a:p>
          <a:p>
            <a:pPr marL="0" indent="0">
              <a:buNone/>
            </a:pPr>
            <a:r>
              <a:rPr lang="en-US" dirty="0" smtClean="0"/>
              <a:t>Dorsalis pedis artery gives the arcuate artery and 1</a:t>
            </a:r>
            <a:r>
              <a:rPr lang="en-US" baseline="30000" dirty="0" smtClean="0"/>
              <a:t>st</a:t>
            </a:r>
            <a:r>
              <a:rPr lang="en-US" dirty="0" smtClean="0"/>
              <a:t> dorsal metatarsal artery. They give rise to metatarsal, digital and perforating arteries. </a:t>
            </a:r>
            <a:endParaRPr lang="en-US" dirty="0"/>
          </a:p>
        </p:txBody>
      </p:sp>
      <p:pic>
        <p:nvPicPr>
          <p:cNvPr id="6" name="Content Placeholder 4" descr="anatom7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3896" y="1066800"/>
            <a:ext cx="3768046" cy="3786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5976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3349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Arterial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90600"/>
            <a:ext cx="3429000" cy="513556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Sole of the foot is supplied by posterior tibial artery. </a:t>
            </a:r>
          </a:p>
          <a:p>
            <a:pPr marL="0" indent="0">
              <a:buNone/>
            </a:pPr>
            <a:r>
              <a:rPr lang="en-US" dirty="0" smtClean="0"/>
              <a:t>It divides into medial and lateral plantar  arteries.</a:t>
            </a:r>
          </a:p>
          <a:p>
            <a:pPr marL="0" indent="0">
              <a:buNone/>
            </a:pPr>
            <a:r>
              <a:rPr lang="en-US" dirty="0" smtClean="0"/>
              <a:t>They give rise to metatarsal and digital arteries.</a:t>
            </a:r>
            <a:endParaRPr lang="en-US" dirty="0"/>
          </a:p>
        </p:txBody>
      </p:sp>
      <p:pic>
        <p:nvPicPr>
          <p:cNvPr id="5" name="Content Placeholder 4" descr="anatom7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0125" y="1064886"/>
            <a:ext cx="5005958" cy="5031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6228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334962"/>
          </a:xfrm>
        </p:spPr>
        <p:txBody>
          <a:bodyPr>
            <a:noAutofit/>
          </a:bodyPr>
          <a:lstStyle/>
          <a:p>
            <a:r>
              <a:rPr lang="en-US" sz="2800" b="1" dirty="0" smtClean="0"/>
              <a:t>Nerves of the sole of the foot</a:t>
            </a:r>
            <a:endParaRPr lang="en-US" sz="2800" b="1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838200"/>
            <a:ext cx="3810000" cy="528796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Tibial nerve divides into medial and lateral plantar nerves.</a:t>
            </a:r>
          </a:p>
          <a:p>
            <a:pPr marL="0" indent="0">
              <a:buNone/>
            </a:pPr>
            <a:r>
              <a:rPr lang="en-US" dirty="0" smtClean="0"/>
              <a:t>Medial plantar is the larger branch.</a:t>
            </a:r>
          </a:p>
          <a:p>
            <a:pPr marL="0" indent="0">
              <a:buNone/>
            </a:pPr>
            <a:r>
              <a:rPr lang="en-US" dirty="0" smtClean="0"/>
              <a:t>However lateral plantar supplies more intrinsic muscles of the foot.</a:t>
            </a:r>
          </a:p>
          <a:p>
            <a:pPr marL="0" indent="0">
              <a:buNone/>
            </a:pPr>
            <a:r>
              <a:rPr lang="en-US" dirty="0" smtClean="0"/>
              <a:t>Both supplies the skin of the sole.</a:t>
            </a:r>
            <a:endParaRPr lang="en-US" dirty="0"/>
          </a:p>
        </p:txBody>
      </p:sp>
      <p:pic>
        <p:nvPicPr>
          <p:cNvPr id="5" name="Content Placeholder 4" descr="anatomy6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6261" y="990600"/>
            <a:ext cx="4624959" cy="464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0306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11162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Types of </a:t>
            </a:r>
            <a:r>
              <a:rPr lang="en-US" b="1" dirty="0" err="1" smtClean="0"/>
              <a:t>Tibial</a:t>
            </a:r>
            <a:r>
              <a:rPr lang="en-US" b="1" dirty="0" smtClean="0"/>
              <a:t> fractures</a:t>
            </a:r>
            <a:endParaRPr lang="en-US" b="1" dirty="0"/>
          </a:p>
        </p:txBody>
      </p:sp>
      <p:pic>
        <p:nvPicPr>
          <p:cNvPr id="5" name="Content Placeholder 4" descr="http://www.bjj.boneandjoint.org.uk/content/93-B/10/1424/F1.large.jpg"/>
          <p:cNvPicPr>
            <a:picLocks noGrp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133600"/>
            <a:ext cx="4724400" cy="281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Content Placeholder 5" descr="http://www.orthofracs.com/images/anatomy/tibia/xr-tibia-distFrac-ap.jpg"/>
          <p:cNvPicPr>
            <a:picLocks noGrp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6874" y="1676400"/>
            <a:ext cx="3133725" cy="307260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11491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11162"/>
          </a:xfrm>
        </p:spPr>
        <p:txBody>
          <a:bodyPr>
            <a:noAutofit/>
          </a:bodyPr>
          <a:lstStyle/>
          <a:p>
            <a:r>
              <a:rPr lang="en-US" sz="2800" b="1" dirty="0" smtClean="0"/>
              <a:t>Fractures of malleoli (medial and lateral) and Talus</a:t>
            </a:r>
            <a:endParaRPr lang="en-US" sz="2800" b="1" dirty="0"/>
          </a:p>
        </p:txBody>
      </p:sp>
      <p:pic>
        <p:nvPicPr>
          <p:cNvPr id="5" name="Content Placeholder 4" descr="http://www.footankle.com/images/ankle%20fracture%201.JPG"/>
          <p:cNvPicPr>
            <a:picLocks noGrp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143000"/>
            <a:ext cx="3886200" cy="465543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Content Placeholder 5" descr="http://meds.queensu.ca/central/assets/modules/ts-ankle-radiograph/Picture27.png"/>
          <p:cNvPicPr>
            <a:picLocks noGrp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2209800"/>
            <a:ext cx="4495800" cy="2514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10662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11162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Lower limb stress fractures</a:t>
            </a:r>
            <a:endParaRPr lang="en-US" b="1" dirty="0"/>
          </a:p>
        </p:txBody>
      </p:sp>
      <p:pic>
        <p:nvPicPr>
          <p:cNvPr id="5" name="Content Placeholder 4" descr="http://2.bp.blogspot.com/_m8_CWezId8o/SnghvTX-I8I/AAAAAAAAAN4/Wu1sHHIQua0/s400/proxTibialStressFx_lab.jpg"/>
          <p:cNvPicPr>
            <a:picLocks noGrp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295400"/>
            <a:ext cx="3886200" cy="472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Content Placeholder 5" descr="Metatarsal Stress Fracture"/>
          <p:cNvPicPr>
            <a:picLocks noGrp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914400"/>
            <a:ext cx="3657600" cy="5181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60880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3349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Metatarsal and Phalangeal fractures</a:t>
            </a:r>
            <a:endParaRPr lang="en-US" dirty="0"/>
          </a:p>
        </p:txBody>
      </p:sp>
      <p:pic>
        <p:nvPicPr>
          <p:cNvPr id="5" name="Content Placeholder 4" descr="http://www.eorif.com/AnkleFoot/ImagesAnkleFoot/metatarsl-fx.jpg"/>
          <p:cNvPicPr>
            <a:picLocks noGrp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295400"/>
            <a:ext cx="3962400" cy="434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Content Placeholder 5" descr="http://www.aafp.org/afp/2003/1215/afp20031215p2413-f1.jpg"/>
          <p:cNvPicPr>
            <a:picLocks noGrp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2209800"/>
            <a:ext cx="4724400" cy="2286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97134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3349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Gait cycle</a:t>
            </a:r>
            <a:endParaRPr lang="en-US" dirty="0"/>
          </a:p>
        </p:txBody>
      </p:sp>
      <p:pic>
        <p:nvPicPr>
          <p:cNvPr id="7" name="Content Placeholder 6" descr="http://www.gla.ac.uk/t4/%7Efbls/files/fab/images/anatomy/gaitcyc2.gif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1" y="1219200"/>
            <a:ext cx="8382000" cy="4572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39148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111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Lower limb length measurements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457200" y="914400"/>
            <a:ext cx="3733800" cy="5211763"/>
          </a:xfrm>
        </p:spPr>
        <p:txBody>
          <a:bodyPr/>
          <a:lstStyle/>
          <a:p>
            <a:pPr marL="0" indent="0">
              <a:buNone/>
            </a:pPr>
            <a:r>
              <a:rPr lang="en-US" u="sng" dirty="0" smtClean="0"/>
              <a:t>True length </a:t>
            </a:r>
            <a:r>
              <a:rPr lang="en-US" dirty="0" smtClean="0"/>
              <a:t>–</a:t>
            </a:r>
          </a:p>
          <a:p>
            <a:pPr marL="0" indent="0">
              <a:buNone/>
            </a:pPr>
            <a:r>
              <a:rPr lang="en-US" dirty="0" smtClean="0"/>
              <a:t>It is measured from anterior superior iliac spine to the medial malleolus.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u="sng" dirty="0" smtClean="0"/>
              <a:t>Apparent length – </a:t>
            </a:r>
          </a:p>
          <a:p>
            <a:pPr marL="0" indent="0">
              <a:buNone/>
            </a:pPr>
            <a:r>
              <a:rPr lang="en-US" dirty="0" smtClean="0"/>
              <a:t>It is measured from umbilicus to the medial malleolus</a:t>
            </a:r>
            <a:endParaRPr lang="en-US" dirty="0"/>
          </a:p>
        </p:txBody>
      </p:sp>
      <p:pic>
        <p:nvPicPr>
          <p:cNvPr id="7" name="Content Placeholder 6" descr="http://www.osceskills.com/resources/True-length-leg-measurement.jpg"/>
          <p:cNvPicPr>
            <a:picLocks noGrp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1676400"/>
            <a:ext cx="4648200" cy="3505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33128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873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Meniscal injury</a:t>
            </a:r>
            <a:endParaRPr lang="en-US" dirty="0"/>
          </a:p>
        </p:txBody>
      </p:sp>
      <p:pic>
        <p:nvPicPr>
          <p:cNvPr id="7" name="Content Placeholder 4" descr="http://kamoterunner.files.wordpress.com/2011/01/medial-meniscus-tear1.jpg"/>
          <p:cNvPicPr>
            <a:picLocks noGrp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814" y="1143000"/>
            <a:ext cx="3737372" cy="4983163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Content Placeholder 7" descr="http://www.bioathletic.com.au/wp-content/uploads/2013/02/vidic-knee-injury.jpg"/>
          <p:cNvPicPr>
            <a:picLocks noGrp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1905000"/>
            <a:ext cx="4724400" cy="33527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5822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Bursa related to knee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19200"/>
            <a:ext cx="4038600" cy="4906963"/>
          </a:xfrm>
        </p:spPr>
        <p:txBody>
          <a:bodyPr/>
          <a:lstStyle/>
          <a:p>
            <a:pPr marL="0" indent="0">
              <a:buNone/>
            </a:pPr>
            <a:r>
              <a:rPr lang="en-US" u="sng" dirty="0" smtClean="0"/>
              <a:t>Supra patella </a:t>
            </a:r>
            <a:r>
              <a:rPr lang="en-US" dirty="0" smtClean="0"/>
              <a:t>– largest. Communicates with knee</a:t>
            </a:r>
          </a:p>
          <a:p>
            <a:pPr marL="0" indent="0">
              <a:buNone/>
            </a:pPr>
            <a:r>
              <a:rPr lang="en-US" u="sng" dirty="0" smtClean="0"/>
              <a:t>Infra patella </a:t>
            </a:r>
            <a:r>
              <a:rPr lang="en-US" dirty="0" smtClean="0"/>
              <a:t>– subcutaneous and deep.</a:t>
            </a:r>
          </a:p>
          <a:p>
            <a:pPr marL="0" indent="0">
              <a:buNone/>
            </a:pPr>
            <a:r>
              <a:rPr lang="en-US" u="sng" dirty="0" smtClean="0"/>
              <a:t>Pre patella  </a:t>
            </a:r>
            <a:r>
              <a:rPr lang="en-US" dirty="0" smtClean="0"/>
              <a:t>- subcutaneous</a:t>
            </a:r>
          </a:p>
          <a:p>
            <a:pPr marL="0" indent="0">
              <a:buNone/>
            </a:pPr>
            <a:r>
              <a:rPr lang="en-US" dirty="0" smtClean="0"/>
              <a:t>Semimembranosus bursa</a:t>
            </a:r>
          </a:p>
          <a:p>
            <a:pPr marL="0" indent="0">
              <a:buNone/>
            </a:pPr>
            <a:r>
              <a:rPr lang="en-US" dirty="0" err="1" smtClean="0"/>
              <a:t>Pes</a:t>
            </a:r>
            <a:r>
              <a:rPr lang="en-US" dirty="0" smtClean="0"/>
              <a:t> anserine bursa.</a:t>
            </a:r>
          </a:p>
          <a:p>
            <a:pPr marL="0" indent="0">
              <a:buNone/>
            </a:pPr>
            <a:r>
              <a:rPr lang="en-US" dirty="0" smtClean="0"/>
              <a:t>Can get inflamed during friction and cause pain</a:t>
            </a:r>
            <a:endParaRPr lang="en-US" dirty="0"/>
          </a:p>
        </p:txBody>
      </p:sp>
      <p:pic>
        <p:nvPicPr>
          <p:cNvPr id="5" name="Content Placeholder 4" descr="http://images.persianblog.ir/559630_UvoeI6Tk.jpg"/>
          <p:cNvPicPr>
            <a:picLocks noGrp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1524000"/>
            <a:ext cx="4343400" cy="4038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47248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97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Movements of knee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19200"/>
            <a:ext cx="4038600" cy="490696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Flexion – hamstring muscles mainly but gastrocnemius also helps.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Content Placeholder 4" descr="knee muscle anatomy diagram - hamstrings (Image credit: Seif Medical Graphics)"/>
          <p:cNvPicPr>
            <a:picLocks noGrp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1910383"/>
            <a:ext cx="4038600" cy="352459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45104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Movements of knee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19200"/>
            <a:ext cx="4038600" cy="490696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 smtClean="0"/>
              <a:t>Extension - Quadriceps </a:t>
            </a:r>
            <a:r>
              <a:rPr lang="en-US" dirty="0" err="1" smtClean="0"/>
              <a:t>femoris</a:t>
            </a:r>
            <a:endParaRPr lang="en-US" dirty="0" smtClean="0"/>
          </a:p>
          <a:p>
            <a:pPr marL="0" indent="0">
              <a:buNone/>
            </a:pPr>
            <a:r>
              <a:rPr lang="en-US" u="sng" dirty="0" smtClean="0"/>
              <a:t>Locking of the knee joint </a:t>
            </a:r>
            <a:r>
              <a:rPr lang="en-US" dirty="0" smtClean="0"/>
              <a:t>- The femur medial rotates on the tibia during last stages of extension. In locking knee is in full extension. </a:t>
            </a:r>
          </a:p>
          <a:p>
            <a:pPr marL="0" indent="0">
              <a:buNone/>
            </a:pPr>
            <a:r>
              <a:rPr lang="en-US" dirty="0" smtClean="0"/>
              <a:t>Action of quadriceps, size differences of femoral condyles and oblique pull of ligaments causes locking.</a:t>
            </a:r>
          </a:p>
          <a:p>
            <a:pPr marL="0" indent="0">
              <a:buNone/>
            </a:pPr>
            <a:r>
              <a:rPr lang="en-US" dirty="0" err="1" smtClean="0"/>
              <a:t>Popliteus</a:t>
            </a:r>
            <a:r>
              <a:rPr lang="en-US" dirty="0" smtClean="0"/>
              <a:t> helps in unlocking of the knee joint by lateral rotating the femur.</a:t>
            </a:r>
            <a:endParaRPr lang="en-US" dirty="0"/>
          </a:p>
        </p:txBody>
      </p:sp>
      <p:pic>
        <p:nvPicPr>
          <p:cNvPr id="5" name="Content Placeholder 4" descr="Knee muscle anatomy diagram - quadriceps (Image credit: Seif Medical Graphics)"/>
          <p:cNvPicPr>
            <a:picLocks noGrp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1812478"/>
            <a:ext cx="4038600" cy="372040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42852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536</TotalTime>
  <Words>2003</Words>
  <Application>Microsoft Office PowerPoint</Application>
  <PresentationFormat>On-screen Show (4:3)</PresentationFormat>
  <Paragraphs>286</Paragraphs>
  <Slides>58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1" baseType="lpstr">
      <vt:lpstr>Arial</vt:lpstr>
      <vt:lpstr>Calibri</vt:lpstr>
      <vt:lpstr>Office Theme</vt:lpstr>
      <vt:lpstr>Knee, Leg, Ankle and Foot</vt:lpstr>
      <vt:lpstr>Knee joint</vt:lpstr>
      <vt:lpstr>Injuries to Ligaments</vt:lpstr>
      <vt:lpstr>Vulgus strain on knee</vt:lpstr>
      <vt:lpstr>Hyper extension injury to knee </vt:lpstr>
      <vt:lpstr>Meniscal injury</vt:lpstr>
      <vt:lpstr>Bursa related to knee</vt:lpstr>
      <vt:lpstr>Movements of knee</vt:lpstr>
      <vt:lpstr>Movements of knee</vt:lpstr>
      <vt:lpstr>Arterial and Nerve supply</vt:lpstr>
      <vt:lpstr>PowerPoint Presentation</vt:lpstr>
      <vt:lpstr>Bones of the leg</vt:lpstr>
      <vt:lpstr>Compartments of the leg</vt:lpstr>
      <vt:lpstr>Superficial muscles of back of leg</vt:lpstr>
      <vt:lpstr>Deep muscles of the back of leg</vt:lpstr>
      <vt:lpstr>Muscles of anterior and lateral compartments</vt:lpstr>
      <vt:lpstr>Ankle Joint</vt:lpstr>
      <vt:lpstr>Movements</vt:lpstr>
      <vt:lpstr>Muscles acting on the ankle joint</vt:lpstr>
      <vt:lpstr>Muscles acting on the ankle</vt:lpstr>
      <vt:lpstr>Ligaments of the ankle</vt:lpstr>
      <vt:lpstr>Movements and injuries</vt:lpstr>
      <vt:lpstr>Arterial supply</vt:lpstr>
      <vt:lpstr>Arteries of foot</vt:lpstr>
      <vt:lpstr>Nerves of lower limb</vt:lpstr>
      <vt:lpstr>Sensory supply</vt:lpstr>
      <vt:lpstr>Myotomes of Upper and lower limbs</vt:lpstr>
      <vt:lpstr>Venous system of lower limbs</vt:lpstr>
      <vt:lpstr>Deep venous system</vt:lpstr>
      <vt:lpstr>Superficial venous system</vt:lpstr>
      <vt:lpstr>Tributaries at sapheno femoral opening</vt:lpstr>
      <vt:lpstr>Perforating venous system</vt:lpstr>
      <vt:lpstr>Varicose veins and ulcers</vt:lpstr>
      <vt:lpstr>Lymphatic drainage</vt:lpstr>
      <vt:lpstr>Lymph Oedema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Two transverse and longitudinal arches</vt:lpstr>
      <vt:lpstr>PowerPoint Presentation</vt:lpstr>
      <vt:lpstr>Supports of the arches of the foot</vt:lpstr>
      <vt:lpstr>Arch abnormalities</vt:lpstr>
      <vt:lpstr>Clinical problems due to arches</vt:lpstr>
      <vt:lpstr>Tendons of the dorsum of the foot</vt:lpstr>
      <vt:lpstr>Nerves of the leg and dorsum of the foot</vt:lpstr>
      <vt:lpstr>Arterial supply to the foot</vt:lpstr>
      <vt:lpstr>Arterial </vt:lpstr>
      <vt:lpstr>Nerves of the sole of the foot</vt:lpstr>
      <vt:lpstr>Types of Tibial fractures</vt:lpstr>
      <vt:lpstr>Fractures of malleoli (medial and lateral) and Talus</vt:lpstr>
      <vt:lpstr>Lower limb stress fractures</vt:lpstr>
      <vt:lpstr>Metatarsal and Phalangeal fractures</vt:lpstr>
      <vt:lpstr>Gait cycle</vt:lpstr>
      <vt:lpstr>Lower limb length measurements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Foot</dc:title>
  <dc:creator>Aranjan Karunanayake</dc:creator>
  <cp:lastModifiedBy>Admin</cp:lastModifiedBy>
  <cp:revision>49</cp:revision>
  <dcterms:created xsi:type="dcterms:W3CDTF">2013-09-26T21:18:54Z</dcterms:created>
  <dcterms:modified xsi:type="dcterms:W3CDTF">2018-02-05T10:07:58Z</dcterms:modified>
</cp:coreProperties>
</file>